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8" r:id="rId3"/>
    <p:sldId id="257" r:id="rId4"/>
    <p:sldId id="260" r:id="rId5"/>
    <p:sldId id="259" r:id="rId6"/>
    <p:sldId id="261" r:id="rId7"/>
    <p:sldId id="265" r:id="rId8"/>
    <p:sldId id="262" r:id="rId9"/>
    <p:sldId id="268" r:id="rId10"/>
    <p:sldId id="269" r:id="rId11"/>
    <p:sldId id="263" r:id="rId12"/>
    <p:sldId id="341" r:id="rId13"/>
    <p:sldId id="270" r:id="rId14"/>
    <p:sldId id="271" r:id="rId15"/>
    <p:sldId id="273" r:id="rId16"/>
    <p:sldId id="272" r:id="rId17"/>
    <p:sldId id="277" r:id="rId18"/>
    <p:sldId id="274" r:id="rId19"/>
    <p:sldId id="275" r:id="rId20"/>
    <p:sldId id="276" r:id="rId21"/>
    <p:sldId id="278" r:id="rId22"/>
    <p:sldId id="279" r:id="rId23"/>
    <p:sldId id="280" r:id="rId24"/>
    <p:sldId id="329" r:id="rId25"/>
    <p:sldId id="330" r:id="rId26"/>
    <p:sldId id="331" r:id="rId27"/>
    <p:sldId id="332" r:id="rId28"/>
    <p:sldId id="333" r:id="rId29"/>
    <p:sldId id="282" r:id="rId30"/>
    <p:sldId id="283" r:id="rId31"/>
    <p:sldId id="284" r:id="rId32"/>
    <p:sldId id="285" r:id="rId33"/>
    <p:sldId id="281" r:id="rId34"/>
    <p:sldId id="292" r:id="rId35"/>
    <p:sldId id="286" r:id="rId36"/>
    <p:sldId id="293" r:id="rId37"/>
    <p:sldId id="288" r:id="rId38"/>
    <p:sldId id="290" r:id="rId39"/>
    <p:sldId id="294" r:id="rId40"/>
    <p:sldId id="289" r:id="rId41"/>
    <p:sldId id="291" r:id="rId42"/>
    <p:sldId id="295" r:id="rId43"/>
    <p:sldId id="296" r:id="rId44"/>
    <p:sldId id="298" r:id="rId45"/>
    <p:sldId id="299" r:id="rId46"/>
    <p:sldId id="297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8" r:id="rId55"/>
    <p:sldId id="307" r:id="rId56"/>
    <p:sldId id="314" r:id="rId57"/>
    <p:sldId id="309" r:id="rId58"/>
    <p:sldId id="310" r:id="rId59"/>
    <p:sldId id="311" r:id="rId60"/>
    <p:sldId id="312" r:id="rId61"/>
    <p:sldId id="313" r:id="rId62"/>
    <p:sldId id="315" r:id="rId63"/>
    <p:sldId id="317" r:id="rId64"/>
    <p:sldId id="316" r:id="rId65"/>
    <p:sldId id="318" r:id="rId66"/>
    <p:sldId id="320" r:id="rId67"/>
    <p:sldId id="319" r:id="rId68"/>
    <p:sldId id="321" r:id="rId69"/>
    <p:sldId id="264" r:id="rId70"/>
    <p:sldId id="322" r:id="rId71"/>
    <p:sldId id="327" r:id="rId72"/>
    <p:sldId id="323" r:id="rId73"/>
    <p:sldId id="324" r:id="rId74"/>
    <p:sldId id="325" r:id="rId75"/>
    <p:sldId id="337" r:id="rId76"/>
    <p:sldId id="326" r:id="rId77"/>
    <p:sldId id="328" r:id="rId78"/>
    <p:sldId id="338" r:id="rId79"/>
    <p:sldId id="339" r:id="rId80"/>
    <p:sldId id="334" r:id="rId81"/>
    <p:sldId id="335" r:id="rId82"/>
    <p:sldId id="340" r:id="rId83"/>
    <p:sldId id="336" r:id="rId84"/>
    <p:sldId id="342" r:id="rId85"/>
    <p:sldId id="343" r:id="rId86"/>
    <p:sldId id="344" r:id="rId87"/>
    <p:sldId id="345" r:id="rId88"/>
    <p:sldId id="346" r:id="rId89"/>
    <p:sldId id="266" r:id="rId90"/>
    <p:sldId id="267" r:id="rId91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9D8723-371D-62A2-4146-EFE39890A5BB}" v="311" dt="2025-07-18T14:31:10.149"/>
    <p1510:client id="{9A328356-9061-1235-7CC2-4C42FE1B21DF}" v="264" dt="2025-07-18T17:46:28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0.png>
</file>

<file path=ppt/media/image21.gif>
</file>

<file path=ppt/media/image22.gif>
</file>

<file path=ppt/media/image23.gif>
</file>

<file path=ppt/media/image23.png>
</file>

<file path=ppt/media/image24.gif>
</file>

<file path=ppt/media/image25.gif>
</file>

<file path=ppt/media/image26.gif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png>
</file>

<file path=ppt/media/image5.jpeg>
</file>

<file path=ppt/media/image50.jpeg>
</file>

<file path=ppt/media/image51.gif>
</file>

<file path=ppt/media/image52.png>
</file>

<file path=ppt/media/image53.png>
</file>

<file path=ppt/media/image54.jpeg>
</file>

<file path=ppt/media/image5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2267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5700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2824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0786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1232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0637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11/5/2025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07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0465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11/5/2025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7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9963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5353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3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17" r:id="rId6"/>
    <p:sldLayoutId id="2147483713" r:id="rId7"/>
    <p:sldLayoutId id="2147483714" r:id="rId8"/>
    <p:sldLayoutId id="2147483715" r:id="rId9"/>
    <p:sldLayoutId id="2147483716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eg"/><Relationship Id="rId3" Type="http://schemas.openxmlformats.org/officeDocument/2006/relationships/image" Target="../media/image48.jpeg"/><Relationship Id="rId7" Type="http://schemas.openxmlformats.org/officeDocument/2006/relationships/image" Target="../media/image17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4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352" y="589788"/>
            <a:ext cx="4922638" cy="2510921"/>
          </a:xfrm>
        </p:spPr>
        <p:txBody>
          <a:bodyPr>
            <a:normAutofit/>
          </a:bodyPr>
          <a:lstStyle/>
          <a:p>
            <a:r>
              <a:rPr lang="en-GB" dirty="0"/>
              <a:t>Data Structures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4922638" cy="275824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b="1" dirty="0">
                <a:solidFill>
                  <a:srgbClr val="FF0000"/>
                </a:solidFill>
              </a:rPr>
              <a:t>Ms. Priyanka M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dirty="0"/>
              <a:t>Assistant Professor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dirty="0"/>
              <a:t>Dept. of MCA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dirty="0"/>
              <a:t>School of Computing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dirty="0"/>
              <a:t>Amrita Vishwa Vidyapeetham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dirty="0"/>
              <a:t>Mysuru Campus</a:t>
            </a:r>
          </a:p>
        </p:txBody>
      </p:sp>
      <p:grpSp>
        <p:nvGrpSpPr>
          <p:cNvPr id="35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6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285181B-F965-2E70-C1A2-B30EC1D2B5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" r="11" b="11"/>
          <a:stretch>
            <a:fillRect/>
          </a:stretch>
        </p:blipFill>
        <p:spPr>
          <a:xfrm>
            <a:off x="5984328" y="589788"/>
            <a:ext cx="5680354" cy="5678424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019653D-2F73-443C-916C-3E9277B4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87002" y="5868567"/>
            <a:ext cx="3104998" cy="1002257"/>
          </a:xfrm>
          <a:custGeom>
            <a:avLst/>
            <a:gdLst>
              <a:gd name="connsiteX0" fmla="*/ 2220651 w 3104998"/>
              <a:gd name="connsiteY0" fmla="*/ 141 h 1002257"/>
              <a:gd name="connsiteX1" fmla="*/ 3076626 w 3104998"/>
              <a:gd name="connsiteY1" fmla="*/ 220708 h 1002257"/>
              <a:gd name="connsiteX2" fmla="*/ 3104998 w 3104998"/>
              <a:gd name="connsiteY2" fmla="*/ 237645 h 1002257"/>
              <a:gd name="connsiteX3" fmla="*/ 3104998 w 3104998"/>
              <a:gd name="connsiteY3" fmla="*/ 1002257 h 1002257"/>
              <a:gd name="connsiteX4" fmla="*/ 0 w 3104998"/>
              <a:gd name="connsiteY4" fmla="*/ 1002257 h 1002257"/>
              <a:gd name="connsiteX5" fmla="*/ 208734 w 3104998"/>
              <a:gd name="connsiteY5" fmla="*/ 868737 h 1002257"/>
              <a:gd name="connsiteX6" fmla="*/ 1364122 w 3104998"/>
              <a:gd name="connsiteY6" fmla="*/ 222705 h 1002257"/>
              <a:gd name="connsiteX7" fmla="*/ 2085269 w 3104998"/>
              <a:gd name="connsiteY7" fmla="*/ 7760 h 1002257"/>
              <a:gd name="connsiteX8" fmla="*/ 2220651 w 3104998"/>
              <a:gd name="connsiteY8" fmla="*/ 141 h 100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04998" h="1002257">
                <a:moveTo>
                  <a:pt x="2220651" y="141"/>
                </a:moveTo>
                <a:cubicBezTo>
                  <a:pt x="2532946" y="-4033"/>
                  <a:pt x="2819845" y="84824"/>
                  <a:pt x="3076626" y="220708"/>
                </a:cubicBezTo>
                <a:lnTo>
                  <a:pt x="3104998" y="237645"/>
                </a:lnTo>
                <a:lnTo>
                  <a:pt x="3104998" y="1002257"/>
                </a:lnTo>
                <a:lnTo>
                  <a:pt x="0" y="1002257"/>
                </a:lnTo>
                <a:lnTo>
                  <a:pt x="208734" y="868737"/>
                </a:lnTo>
                <a:cubicBezTo>
                  <a:pt x="716785" y="552239"/>
                  <a:pt x="1150146" y="315174"/>
                  <a:pt x="1364122" y="222705"/>
                </a:cubicBezTo>
                <a:cubicBezTo>
                  <a:pt x="1588430" y="125724"/>
                  <a:pt x="1824360" y="33775"/>
                  <a:pt x="2085269" y="7760"/>
                </a:cubicBezTo>
                <a:cubicBezTo>
                  <a:pt x="2130905" y="3232"/>
                  <a:pt x="2176037" y="737"/>
                  <a:pt x="2220651" y="141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F3CC54C-8A5F-42B2-80EF-40005E1BB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353866">
            <a:off x="9634789" y="5881498"/>
            <a:ext cx="1513209" cy="1055579"/>
            <a:chOff x="10631877" y="3331293"/>
            <a:chExt cx="1483323" cy="103473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8F654D-6D96-448F-AE05-4E663E789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3EA0687-82A9-47B3-B116-5C1B18D7D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D5F2F7D-9DEC-4069-8E1A-4E3957BE57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983079" y="3331293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6E6DDDD8-737D-4E46-B445-AA04E56BD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31877" y="4207203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C9F66857-2EF8-4463-BE6B-0E8835627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11DA632B-97A1-4486-8F6A-1334D6814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8F9C102-1BB5-442E-8596-CD0923CF7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A4BDFE-6C2B-C447-975C-719EE6D6D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25CDF-D1B5-C267-B0AB-620A215A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 Data Type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13118B8-6E72-F3F8-A991-836ED76BE4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3115" y="2500710"/>
            <a:ext cx="10379412" cy="1707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mathematical 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a data structure that defines:</a:t>
            </a:r>
          </a:p>
          <a:p>
            <a:pPr marL="174625" marR="0" lvl="0" indent="-1746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it can store.</a:t>
            </a:r>
          </a:p>
          <a:p>
            <a:pPr marL="174625" marR="0" lvl="0" indent="-1746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operations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that can be performed on that data.</a:t>
            </a:r>
          </a:p>
          <a:p>
            <a:pPr marL="174625" marR="0" lvl="0" indent="-1746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does not specify implementation details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only the "what" (behavior), not the "how".</a:t>
            </a:r>
          </a:p>
        </p:txBody>
      </p:sp>
    </p:spTree>
    <p:extLst>
      <p:ext uri="{BB962C8B-B14F-4D97-AF65-F5344CB8AC3E}">
        <p14:creationId xmlns:p14="http://schemas.microsoft.com/office/powerpoint/2010/main" val="338806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ED7D22-405E-76C6-A2A9-BE84DEF83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2" y="971398"/>
            <a:ext cx="5577547" cy="15843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Array</a:t>
            </a:r>
          </a:p>
        </p:txBody>
      </p:sp>
      <p:grpSp>
        <p:nvGrpSpPr>
          <p:cNvPr id="32" name="Graphic 78">
            <a:extLst>
              <a:ext uri="{FF2B5EF4-FFF2-40B4-BE49-F238E27FC236}">
                <a16:creationId xmlns:a16="http://schemas.microsoft.com/office/drawing/2014/main" id="{674FBD09-398F-4886-8D52-3CCAB16E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7951" y="971370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3" name="Graphic 78">
              <a:extLst>
                <a:ext uri="{FF2B5EF4-FFF2-40B4-BE49-F238E27FC236}">
                  <a16:creationId xmlns:a16="http://schemas.microsoft.com/office/drawing/2014/main" id="{794E9BAB-B9ED-4E72-B558-1E4B8753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aphic 78">
              <a:extLst>
                <a:ext uri="{FF2B5EF4-FFF2-40B4-BE49-F238E27FC236}">
                  <a16:creationId xmlns:a16="http://schemas.microsoft.com/office/drawing/2014/main" id="{809A1029-A1BA-4EF8-959B-2AF852A34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5" name="Graphic 78">
                <a:extLst>
                  <a:ext uri="{FF2B5EF4-FFF2-40B4-BE49-F238E27FC236}">
                    <a16:creationId xmlns:a16="http://schemas.microsoft.com/office/drawing/2014/main" id="{1618CAAA-B087-4302-8144-EFDD1D9FD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D71D93E1-AEA4-4F92-BA99-24786C8A1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CE7112A6-6EAE-4620-B089-30D687AA0A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6F45DEA9-D350-4D7C-B408-D0250EE30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Content Placeholder 3" descr="Array (ADT) | Brilliant Math &amp; Science Wiki">
            <a:extLst>
              <a:ext uri="{FF2B5EF4-FFF2-40B4-BE49-F238E27FC236}">
                <a16:creationId xmlns:a16="http://schemas.microsoft.com/office/drawing/2014/main" id="{DE7A5E92-865C-2DEE-C3E3-20D6E7DBC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637" y="2822155"/>
            <a:ext cx="7362910" cy="3041692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1E84B46-9597-410B-A51F-E2E0F2FAF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D4FD378-E29E-4996-A8B0-11E2368A6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BA59DF4-225D-4521-9655-5F0DF52E4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295146-5EA5-417D-AAEE-F59000BC6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768FE2E-63BB-4E2F-8744-A188E6C6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Graphic 12">
              <a:extLst>
                <a:ext uri="{FF2B5EF4-FFF2-40B4-BE49-F238E27FC236}">
                  <a16:creationId xmlns:a16="http://schemas.microsoft.com/office/drawing/2014/main" id="{4641D6CE-B3E9-440C-BAAE-6F6968AA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5">
              <a:extLst>
                <a:ext uri="{FF2B5EF4-FFF2-40B4-BE49-F238E27FC236}">
                  <a16:creationId xmlns:a16="http://schemas.microsoft.com/office/drawing/2014/main" id="{8D02F1DC-8FDC-4424-8750-42EE6CB9F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2BB6A551-D864-43F8-B270-809C68AE3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57277C8-A482-4AA3-AFA6-7F211CE35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 descr="7+ Thousand Multiple Routes Royalty-Free Images, Stock Photos &amp; Pictures |  Shutterstock">
            <a:extLst>
              <a:ext uri="{FF2B5EF4-FFF2-40B4-BE49-F238E27FC236}">
                <a16:creationId xmlns:a16="http://schemas.microsoft.com/office/drawing/2014/main" id="{B4B451D4-735F-8650-D735-597BD65F4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330" y="686199"/>
            <a:ext cx="3962476" cy="2313932"/>
          </a:xfrm>
          <a:prstGeom prst="rect">
            <a:avLst/>
          </a:prstGeom>
        </p:spPr>
      </p:pic>
      <p:pic>
        <p:nvPicPr>
          <p:cNvPr id="7" name="Picture 6" descr="Human Icon Plain Stock Illustrations ...">
            <a:extLst>
              <a:ext uri="{FF2B5EF4-FFF2-40B4-BE49-F238E27FC236}">
                <a16:creationId xmlns:a16="http://schemas.microsoft.com/office/drawing/2014/main" id="{8BEB2D0D-5D10-51C4-73E9-5C38657323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032"/>
          <a:stretch>
            <a:fillRect/>
          </a:stretch>
        </p:blipFill>
        <p:spPr>
          <a:xfrm>
            <a:off x="8110259" y="2772383"/>
            <a:ext cx="3975433" cy="2454445"/>
          </a:xfrm>
          <a:prstGeom prst="rect">
            <a:avLst/>
          </a:prstGeom>
        </p:spPr>
      </p:pic>
      <p:pic>
        <p:nvPicPr>
          <p:cNvPr id="8" name="Picture 7" descr="The Truth About Software Updates - Faronics">
            <a:extLst>
              <a:ext uri="{FF2B5EF4-FFF2-40B4-BE49-F238E27FC236}">
                <a16:creationId xmlns:a16="http://schemas.microsoft.com/office/drawing/2014/main" id="{0ABB969B-0A46-84D0-397B-3EBCA7301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235" y="4974385"/>
            <a:ext cx="3984873" cy="180464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E30E55C-DE1D-146B-7020-7F67618F6430}"/>
              </a:ext>
            </a:extLst>
          </p:cNvPr>
          <p:cNvSpPr txBox="1">
            <a:spLocks/>
          </p:cNvSpPr>
          <p:nvPr/>
        </p:nvSpPr>
        <p:spPr>
          <a:xfrm>
            <a:off x="8302918" y="190176"/>
            <a:ext cx="3589506" cy="4924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i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Avenir Next LT Pro (Body)"/>
              </a:rPr>
              <a:t>Applications</a:t>
            </a:r>
            <a:endParaRPr lang="en-US" sz="4000" b="1" dirty="0">
              <a:latin typeface="Avenir Next LT Pro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4315D5-27BC-B999-6A7D-47CB358ADDBE}"/>
              </a:ext>
            </a:extLst>
          </p:cNvPr>
          <p:cNvSpPr txBox="1"/>
          <p:nvPr/>
        </p:nvSpPr>
        <p:spPr>
          <a:xfrm>
            <a:off x="518452" y="1802592"/>
            <a:ext cx="73176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Array is a linear data structure where all elements are arranged sequentially. It is a collection of elements of </a:t>
            </a:r>
            <a:r>
              <a:rPr lang="en-US" b="1" dirty="0"/>
              <a:t>same data type </a:t>
            </a:r>
            <a:r>
              <a:rPr lang="en-US" dirty="0"/>
              <a:t>stored at </a:t>
            </a:r>
            <a:r>
              <a:rPr lang="en-US" b="1" dirty="0"/>
              <a:t>contiguous memory locations</a:t>
            </a:r>
            <a:r>
              <a:rPr lang="en-US" dirty="0"/>
              <a:t>. 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840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83604-DA31-FF58-B70D-DF1F0DF8D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Characteristics of arrays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2A504-DF9C-CBB3-DAA4-4378B6DC6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90281"/>
            <a:ext cx="11371211" cy="3910519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>
                <a:solidFill>
                  <a:srgbClr val="C00000"/>
                </a:solidFill>
              </a:rPr>
              <a:t>Homogeneous Data Structure: </a:t>
            </a:r>
            <a:r>
              <a:rPr lang="en-US" sz="1800" dirty="0"/>
              <a:t>All elements must be of the </a:t>
            </a:r>
            <a:r>
              <a:rPr lang="en-US" sz="1800" b="1" dirty="0"/>
              <a:t>same data type</a:t>
            </a:r>
            <a:r>
              <a:rPr lang="en-US" sz="1800" dirty="0"/>
              <a:t> (e.g., all integers or all floats).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Contiguous Memory Allocation: </a:t>
            </a:r>
            <a:r>
              <a:rPr lang="en-US" sz="1800" dirty="0"/>
              <a:t>All elements are stored </a:t>
            </a:r>
            <a:r>
              <a:rPr lang="en-US" sz="1800" b="1" dirty="0"/>
              <a:t>sequentially in memory</a:t>
            </a:r>
            <a:r>
              <a:rPr lang="en-US" sz="1800" dirty="0"/>
              <a:t>, enabling fast access.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Fixed Size: </a:t>
            </a:r>
            <a:r>
              <a:rPr lang="en-US" sz="1800" dirty="0"/>
              <a:t>The size of an array is defined at compile-time and </a:t>
            </a:r>
            <a:r>
              <a:rPr lang="en-US" sz="1800" b="1" dirty="0"/>
              <a:t>cannot be changed dynamically</a:t>
            </a:r>
            <a:r>
              <a:rPr lang="en-US" sz="1800" dirty="0"/>
              <a:t>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Index-Based Access: </a:t>
            </a:r>
            <a:r>
              <a:rPr lang="en-US" sz="1800" dirty="0"/>
              <a:t>Array elements are accessed directly using their index — O(1) time access.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Efficient Traversal: </a:t>
            </a:r>
            <a:r>
              <a:rPr lang="en-US" sz="1800" dirty="0"/>
              <a:t>Can easily iterate through all elements using loops.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Random Access: </a:t>
            </a:r>
            <a:r>
              <a:rPr lang="en-US" sz="1800" dirty="0"/>
              <a:t>Any element can be accessed instantly using its index number.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Static Data Structure: </a:t>
            </a:r>
            <a:r>
              <a:rPr lang="en-US" sz="1800" dirty="0"/>
              <a:t>Size is fixed and memory is allocated before execution (compile-time).</a:t>
            </a:r>
          </a:p>
          <a:p>
            <a:pPr algn="just"/>
            <a:r>
              <a:rPr lang="en-US" sz="1800" b="1" dirty="0">
                <a:solidFill>
                  <a:srgbClr val="C00000"/>
                </a:solidFill>
              </a:rPr>
              <a:t>Single and Multi-Dimensional: </a:t>
            </a:r>
            <a:r>
              <a:rPr lang="en-US" sz="1800" dirty="0"/>
              <a:t>Arrays can be: </a:t>
            </a:r>
            <a:r>
              <a:rPr lang="en-US" sz="1800" b="1" dirty="0"/>
              <a:t>1D</a:t>
            </a:r>
            <a:r>
              <a:rPr lang="en-US" sz="1800" dirty="0"/>
              <a:t> (e.g., list of numbers), </a:t>
            </a:r>
            <a:r>
              <a:rPr lang="en-US" sz="1800" b="1" dirty="0"/>
              <a:t>2D</a:t>
            </a:r>
            <a:r>
              <a:rPr lang="en-US" sz="1800" dirty="0"/>
              <a:t> (e.g., matrix), </a:t>
            </a:r>
            <a:r>
              <a:rPr lang="en-US" sz="1800" b="1" dirty="0"/>
              <a:t>3D</a:t>
            </a:r>
            <a:r>
              <a:rPr lang="en-US" sz="1800" dirty="0"/>
              <a:t> digital Image or higher-dimensional for complex data.</a:t>
            </a:r>
          </a:p>
        </p:txBody>
      </p:sp>
    </p:spTree>
    <p:extLst>
      <p:ext uri="{BB962C8B-B14F-4D97-AF65-F5344CB8AC3E}">
        <p14:creationId xmlns:p14="http://schemas.microsoft.com/office/powerpoint/2010/main" val="4150501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FFEDC-CE25-8E8D-4E34-0E3175A05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1342028" cy="1325563"/>
          </a:xfrm>
        </p:spPr>
        <p:txBody>
          <a:bodyPr>
            <a:normAutofit/>
          </a:bodyPr>
          <a:lstStyle/>
          <a:p>
            <a:r>
              <a:rPr lang="en-US" altLang="en-US" dirty="0"/>
              <a:t>Memory Representation/ Address Calculation</a:t>
            </a:r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8C57F03-4E6E-3F40-4A11-7671781161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5717" y="2437415"/>
            <a:ext cx="7606606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Let:</a:t>
            </a:r>
          </a:p>
          <a:p>
            <a:pPr marL="447675" marR="0" lvl="0" indent="-273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Base address = BA (starting address of array in memory)</a:t>
            </a:r>
          </a:p>
          <a:p>
            <a:pPr marL="447675" marR="0" lvl="0" indent="-273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Size of each element = w (in bytes)</a:t>
            </a:r>
          </a:p>
          <a:p>
            <a:pPr marL="447675" marR="0" lvl="0" indent="-273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Dimensions = m × n (m - rows, n - columns)</a:t>
            </a:r>
          </a:p>
          <a:p>
            <a:pPr marL="447675" marR="0" lvl="0" indent="-273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Index position =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j) (0-based indexing)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 Row-major formula (C/C++):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	LOC(A[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][j])=BA + </a:t>
            </a:r>
            <a:r>
              <a:rPr lang="en-US" altLang="en-US" b="1" dirty="0">
                <a:solidFill>
                  <a:srgbClr val="FF0000"/>
                </a:solidFill>
              </a:rPr>
              <a:t>w ×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(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</a:rPr>
              <a:t>i</a:t>
            </a:r>
            <a:r>
              <a:rPr lang="en-US" altLang="en-US" b="1" dirty="0" err="1">
                <a:solidFill>
                  <a:srgbClr val="FF0000"/>
                </a:solidFill>
              </a:rPr>
              <a:t>×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</a:rPr>
              <a:t>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+ j)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2. Column-major formula (Fortran/MATLAB):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	LOC(A[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][j])=BA +</a:t>
            </a:r>
            <a:r>
              <a:rPr lang="en-US" altLang="en-US" b="1" dirty="0">
                <a:solidFill>
                  <a:srgbClr val="FF0000"/>
                </a:solidFill>
              </a:rPr>
              <a:t> w ×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(</a:t>
            </a:r>
            <a:r>
              <a:rPr lang="en-US" altLang="en-US" b="1" dirty="0" err="1">
                <a:solidFill>
                  <a:srgbClr val="FF0000"/>
                </a:solidFill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+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</a:rPr>
              <a:t>j</a:t>
            </a:r>
            <a:r>
              <a:rPr lang="en-US" altLang="en-US" b="1" dirty="0" err="1">
                <a:solidFill>
                  <a:srgbClr val="FF0000"/>
                </a:solidFill>
              </a:rPr>
              <a:t>×m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0287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55542-8823-822B-3CCC-BF225737C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1015669"/>
            <a:ext cx="10077557" cy="1091428"/>
          </a:xfrm>
        </p:spPr>
        <p:txBody>
          <a:bodyPr/>
          <a:lstStyle/>
          <a:p>
            <a:r>
              <a:rPr lang="en-US" altLang="en-US" dirty="0"/>
              <a:t>Example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6641B2F-2FBE-0B34-A67D-0BD883A4B5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5717" y="2469121"/>
            <a:ext cx="88589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Consider, int A[3][4] </a:t>
            </a:r>
          </a:p>
          <a:p>
            <a:pPr marL="536575" marR="0" lvl="0" indent="-17938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Assume: BA = 1000, w = 4 bytes.</a:t>
            </a:r>
          </a:p>
          <a:p>
            <a:pPr marL="536575" marR="0" lvl="0" indent="-17938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Find address of A[2][1].</a:t>
            </a:r>
          </a:p>
          <a:p>
            <a:pPr marL="357187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venir Next LT Pro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👉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Row-major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 Next LT Pro (Body)"/>
              </a:rPr>
              <a:t>: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LOC (</a:t>
            </a:r>
            <a:r>
              <a:rPr lang="en-IN" dirty="0">
                <a:latin typeface="Avenir Next LT Pro (Body)"/>
              </a:rPr>
              <a:t>A[2][1])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= 1000+((2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4)+1)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4 = 1000+(8+1)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4 = 1000+36 = 1036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i="0" u="none" strike="noStrike" cap="none" normalizeH="0" baseline="0" dirty="0">
              <a:ln>
                <a:noFill/>
              </a:ln>
              <a:effectLst/>
              <a:latin typeface="Avenir Next LT Pro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👉 Column-major: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LOC (</a:t>
            </a:r>
            <a:r>
              <a:rPr lang="en-IN" dirty="0">
                <a:latin typeface="Avenir Next LT Pro (Body)"/>
              </a:rPr>
              <a:t>A[2][1]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) = 1000+((1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3)+2)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4 = 1000+(3+2)</a:t>
            </a:r>
            <a:r>
              <a:rPr lang="en-US" altLang="en-US" dirty="0">
                <a:latin typeface="Avenir Next LT Pro (Body)"/>
              </a:rPr>
              <a:t> ×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venir Next LT Pro (Body)"/>
              </a:rPr>
              <a:t>4 = 1000+20 = 1020</a:t>
            </a:r>
          </a:p>
        </p:txBody>
      </p:sp>
    </p:spTree>
    <p:extLst>
      <p:ext uri="{BB962C8B-B14F-4D97-AF65-F5344CB8AC3E}">
        <p14:creationId xmlns:p14="http://schemas.microsoft.com/office/powerpoint/2010/main" val="3798682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A703-9305-A7D9-875F-36F49BDB2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Linear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0420-89FB-9099-F1B6-52970370B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24609"/>
            <a:ext cx="10077557" cy="4336115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Input: </a:t>
            </a:r>
            <a:r>
              <a:rPr lang="en-IN" dirty="0" err="1"/>
              <a:t>arr</a:t>
            </a:r>
            <a:r>
              <a:rPr lang="en-IN" dirty="0"/>
              <a:t>[size], key</a:t>
            </a:r>
          </a:p>
          <a:p>
            <a:r>
              <a:rPr lang="en-IN" b="1" dirty="0"/>
              <a:t>Output: </a:t>
            </a:r>
            <a:r>
              <a:rPr lang="en-IN" dirty="0"/>
              <a:t>key found or not</a:t>
            </a:r>
          </a:p>
          <a:p>
            <a:r>
              <a:rPr lang="en-IN" b="1" dirty="0"/>
              <a:t>Method:</a:t>
            </a:r>
          </a:p>
          <a:p>
            <a:r>
              <a:rPr lang="en-US" dirty="0" err="1"/>
              <a:t>LinearSearch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, key) 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	for 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&lt;size;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r>
              <a:rPr lang="en-US" dirty="0"/>
              <a:t>        		if (</a:t>
            </a:r>
            <a:r>
              <a:rPr lang="en-US" dirty="0" err="1"/>
              <a:t>arr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== key)</a:t>
            </a:r>
          </a:p>
          <a:p>
            <a:r>
              <a:rPr lang="en-US" dirty="0"/>
              <a:t>		{</a:t>
            </a:r>
          </a:p>
          <a:p>
            <a:r>
              <a:rPr lang="en-US" dirty="0"/>
              <a:t>		    flag = 1</a:t>
            </a:r>
          </a:p>
          <a:p>
            <a:r>
              <a:rPr lang="en-US" dirty="0"/>
              <a:t>		    break</a:t>
            </a:r>
          </a:p>
          <a:p>
            <a:r>
              <a:rPr lang="en-US" dirty="0"/>
              <a:t>		}</a:t>
            </a:r>
          </a:p>
          <a:p>
            <a:r>
              <a:rPr lang="en-IN" dirty="0"/>
              <a:t>}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6BA98A0-371C-6B17-0E6A-F5C1E15D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324" y="1714500"/>
            <a:ext cx="41719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704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3C5C5-208A-6044-AFEE-A4C46C7D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22" y="1001172"/>
            <a:ext cx="10077557" cy="1325563"/>
          </a:xfrm>
        </p:spPr>
        <p:txBody>
          <a:bodyPr/>
          <a:lstStyle/>
          <a:p>
            <a:r>
              <a:rPr lang="en-US" dirty="0"/>
              <a:t>Binary Search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E97FD-2379-83FF-FB25-7324F5826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623" y="2326735"/>
            <a:ext cx="10077557" cy="443725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600" b="1" dirty="0"/>
              <a:t>Input: </a:t>
            </a:r>
            <a:r>
              <a:rPr lang="en-IN" sz="1600" dirty="0" err="1"/>
              <a:t>arr</a:t>
            </a:r>
            <a:r>
              <a:rPr lang="en-IN" sz="1600" dirty="0"/>
              <a:t>[size], key</a:t>
            </a:r>
          </a:p>
          <a:p>
            <a:pPr>
              <a:spcBef>
                <a:spcPts val="0"/>
              </a:spcBef>
            </a:pPr>
            <a:r>
              <a:rPr lang="en-IN" sz="1600" b="1" dirty="0"/>
              <a:t>Output: </a:t>
            </a:r>
            <a:r>
              <a:rPr lang="en-IN" sz="1600" dirty="0"/>
              <a:t>key found or not</a:t>
            </a:r>
          </a:p>
          <a:p>
            <a:pPr>
              <a:spcBef>
                <a:spcPts val="0"/>
              </a:spcBef>
            </a:pPr>
            <a:r>
              <a:rPr lang="en-IN" sz="1600" b="1" dirty="0"/>
              <a:t>Method:</a:t>
            </a:r>
            <a:r>
              <a:rPr lang="en-US" sz="1600" dirty="0" err="1"/>
              <a:t>BinarySearch</a:t>
            </a:r>
            <a:r>
              <a:rPr lang="en-US" sz="1600" dirty="0"/>
              <a:t>(</a:t>
            </a:r>
            <a:r>
              <a:rPr lang="en-US" sz="1600" dirty="0" err="1"/>
              <a:t>arr</a:t>
            </a:r>
            <a:r>
              <a:rPr lang="en-US" sz="1600" dirty="0"/>
              <a:t>[], key) 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	{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	low = 0, high = size - 1;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	while (low &lt;= high) 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	 	{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		mid = (low + high) / 2;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		if (</a:t>
            </a:r>
            <a:r>
              <a:rPr lang="en-US" sz="1600" dirty="0" err="1"/>
              <a:t>arr</a:t>
            </a:r>
            <a:r>
              <a:rPr lang="en-US" sz="1600" dirty="0"/>
              <a:t>[mid] == key)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   			return mid;  	</a:t>
            </a:r>
            <a:r>
              <a:rPr lang="en-US" sz="1600" dirty="0">
                <a:solidFill>
                  <a:srgbClr val="FF0000"/>
                </a:solidFill>
              </a:rPr>
              <a:t>// key found, return index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		if (</a:t>
            </a:r>
            <a:r>
              <a:rPr lang="en-US" sz="1600" dirty="0" err="1"/>
              <a:t>arr</a:t>
            </a:r>
            <a:r>
              <a:rPr lang="en-US" sz="1600" dirty="0"/>
              <a:t>[mid] &lt; key)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    			low = mid + 1;  	</a:t>
            </a:r>
            <a:r>
              <a:rPr lang="en-US" sz="1600" dirty="0">
                <a:solidFill>
                  <a:srgbClr val="FF0000"/>
                </a:solidFill>
              </a:rPr>
              <a:t>// search right half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		else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    			high = mid - 1; 	</a:t>
            </a:r>
            <a:r>
              <a:rPr lang="en-US" sz="1600" dirty="0">
                <a:solidFill>
                  <a:srgbClr val="FF0000"/>
                </a:solidFill>
              </a:rPr>
              <a:t>// search left half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		}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	}</a:t>
            </a:r>
            <a:endParaRPr lang="en-IN" sz="1600" dirty="0"/>
          </a:p>
          <a:p>
            <a:pPr>
              <a:spcBef>
                <a:spcPts val="0"/>
              </a:spcBef>
            </a:pPr>
            <a:endParaRPr lang="en-IN" sz="1600" b="1" dirty="0"/>
          </a:p>
        </p:txBody>
      </p:sp>
      <p:pic>
        <p:nvPicPr>
          <p:cNvPr id="5" name="Picture 4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6679CA73-D2FD-C43D-DEFB-92B780534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371" y="1134869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2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A90-1A85-37EE-E3C7-F7C90C92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 with Recursive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7E0D6-80D3-762C-0C0B-DA397C956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63519"/>
            <a:ext cx="10077557" cy="417074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binarySearch</a:t>
            </a:r>
            <a:r>
              <a:rPr lang="en-US" dirty="0"/>
              <a:t>(int </a:t>
            </a:r>
            <a:r>
              <a:rPr lang="en-US" dirty="0" err="1"/>
              <a:t>arr</a:t>
            </a:r>
            <a:r>
              <a:rPr lang="en-US" dirty="0"/>
              <a:t>[], int low, int high, int key)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int mid;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mid = (low + high) / 2;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if (low &gt; high)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    return -1; </a:t>
            </a:r>
            <a:r>
              <a:rPr lang="en-US" b="1" dirty="0">
                <a:solidFill>
                  <a:srgbClr val="FF0000"/>
                </a:solidFill>
              </a:rPr>
              <a:t>// key not found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else if (</a:t>
            </a:r>
            <a:r>
              <a:rPr lang="en-US" dirty="0" err="1"/>
              <a:t>arr</a:t>
            </a:r>
            <a:r>
              <a:rPr lang="en-US" dirty="0"/>
              <a:t>[mid] == key)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    return mid; </a:t>
            </a:r>
            <a:r>
              <a:rPr lang="en-US" b="1" dirty="0">
                <a:solidFill>
                  <a:srgbClr val="FF0000"/>
                </a:solidFill>
              </a:rPr>
              <a:t>// key found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else if (</a:t>
            </a:r>
            <a:r>
              <a:rPr lang="en-US" dirty="0" err="1"/>
              <a:t>arr</a:t>
            </a:r>
            <a:r>
              <a:rPr lang="en-US" dirty="0"/>
              <a:t>[mid] &lt; key)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    return </a:t>
            </a:r>
            <a:r>
              <a:rPr lang="en-US" dirty="0" err="1"/>
              <a:t>binarySearch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, mid + 1, high, key); </a:t>
            </a:r>
            <a:r>
              <a:rPr lang="en-US" b="1" dirty="0">
                <a:solidFill>
                  <a:srgbClr val="FF0000"/>
                </a:solidFill>
              </a:rPr>
              <a:t>// search right half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else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        return </a:t>
            </a:r>
            <a:r>
              <a:rPr lang="en-US" dirty="0" err="1"/>
              <a:t>binarySearch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, low, mid - 1, key); </a:t>
            </a:r>
            <a:r>
              <a:rPr lang="en-US" b="1" dirty="0">
                <a:solidFill>
                  <a:srgbClr val="FF0000"/>
                </a:solidFill>
              </a:rPr>
              <a:t>// search left half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663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8AE22-35D1-3546-7328-D5F236FC6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Bubble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0C8D5-1583-FA09-311B-3B6E4247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for (i = 0; i&lt;n; i++) </a:t>
            </a:r>
          </a:p>
          <a:p>
            <a:r>
              <a:rPr lang="en-IN" dirty="0"/>
              <a:t>	for (j = 0; j &lt; n-i-1; </a:t>
            </a:r>
            <a:r>
              <a:rPr lang="en-IN" dirty="0" err="1"/>
              <a:t>j++</a:t>
            </a:r>
            <a:r>
              <a:rPr lang="en-IN" dirty="0"/>
              <a:t>)</a:t>
            </a:r>
          </a:p>
          <a:p>
            <a:r>
              <a:rPr lang="en-IN" dirty="0"/>
              <a:t>		if (</a:t>
            </a:r>
            <a:r>
              <a:rPr lang="en-IN" dirty="0" err="1"/>
              <a:t>arr</a:t>
            </a:r>
            <a:r>
              <a:rPr lang="en-IN" dirty="0"/>
              <a:t>[j] &gt; </a:t>
            </a:r>
            <a:r>
              <a:rPr lang="en-IN" dirty="0" err="1"/>
              <a:t>arr</a:t>
            </a:r>
            <a:r>
              <a:rPr lang="en-IN" dirty="0"/>
              <a:t>[j+1]) </a:t>
            </a:r>
          </a:p>
          <a:p>
            <a:r>
              <a:rPr lang="en-IN" dirty="0"/>
              <a:t>		{</a:t>
            </a:r>
          </a:p>
          <a:p>
            <a:r>
              <a:rPr lang="en-IN" dirty="0"/>
              <a:t>			temp = </a:t>
            </a:r>
            <a:r>
              <a:rPr lang="en-IN" dirty="0" err="1"/>
              <a:t>arr</a:t>
            </a:r>
            <a:r>
              <a:rPr lang="en-IN" dirty="0"/>
              <a:t>[j];</a:t>
            </a:r>
          </a:p>
          <a:p>
            <a:r>
              <a:rPr lang="en-IN" dirty="0"/>
              <a:t>			</a:t>
            </a:r>
            <a:r>
              <a:rPr lang="en-IN" dirty="0" err="1"/>
              <a:t>arr</a:t>
            </a:r>
            <a:r>
              <a:rPr lang="en-IN" dirty="0"/>
              <a:t>[j] = </a:t>
            </a:r>
            <a:r>
              <a:rPr lang="en-IN" dirty="0" err="1"/>
              <a:t>arr</a:t>
            </a:r>
            <a:r>
              <a:rPr lang="en-IN" dirty="0"/>
              <a:t>[j + 1];</a:t>
            </a:r>
          </a:p>
          <a:p>
            <a:r>
              <a:rPr lang="en-IN" dirty="0"/>
              <a:t>			</a:t>
            </a:r>
            <a:r>
              <a:rPr lang="en-IN" dirty="0" err="1"/>
              <a:t>arr</a:t>
            </a:r>
            <a:r>
              <a:rPr lang="en-IN" dirty="0"/>
              <a:t>[j + 1] = temp;</a:t>
            </a:r>
          </a:p>
          <a:p>
            <a:r>
              <a:rPr lang="en-IN" dirty="0"/>
              <a:t>		}</a:t>
            </a:r>
          </a:p>
        </p:txBody>
      </p:sp>
      <p:pic>
        <p:nvPicPr>
          <p:cNvPr id="5" name="Picture 4" descr="A number line with black text&#10;&#10;AI-generated content may be incorrect.">
            <a:extLst>
              <a:ext uri="{FF2B5EF4-FFF2-40B4-BE49-F238E27FC236}">
                <a16:creationId xmlns:a16="http://schemas.microsoft.com/office/drawing/2014/main" id="{A288B9E8-21D0-0DC7-6935-A0CFFCF65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16"/>
          <a:stretch>
            <a:fillRect/>
          </a:stretch>
        </p:blipFill>
        <p:spPr>
          <a:xfrm>
            <a:off x="5960605" y="978836"/>
            <a:ext cx="4083608" cy="18519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435DD-445A-6D27-1E46-F664F16DE162}"/>
                  </a:ext>
                </a:extLst>
              </p:cNvPr>
              <p:cNvSpPr txBox="1"/>
              <p:nvPr/>
            </p:nvSpPr>
            <p:spPr>
              <a:xfrm>
                <a:off x="5960605" y="3240004"/>
                <a:ext cx="6094378" cy="25853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Clr>
                    <a:srgbClr val="C00000"/>
                  </a:buClr>
                </a:pPr>
                <a:r>
                  <a:rPr lang="en-GB" b="1" dirty="0">
                    <a:solidFill>
                      <a:srgbClr val="C00000"/>
                    </a:solidFill>
                  </a:rPr>
                  <a:t>Time Complexity: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Best Case:</a:t>
                </a:r>
                <a:r>
                  <a:rPr lang="en-GB" dirty="0"/>
                  <a:t> 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r>
                  <a:rPr lang="en-GB" dirty="0"/>
                  <a:t>	O(n) =&gt; With an optimized version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dirty="0"/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Worst Case:</a:t>
                </a:r>
                <a:r>
                  <a:rPr lang="en-GB" dirty="0"/>
                  <a:t> 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r>
                  <a:rPr lang="en-GB" dirty="0"/>
                  <a:t>	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 </a:t>
                </a:r>
                <a:r>
                  <a:rPr lang="en-GB" dirty="0"/>
                  <a:t>=&gt; Element found at the end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b="1" dirty="0"/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Average Case:</a:t>
                </a:r>
                <a:r>
                  <a:rPr lang="en-GB" dirty="0"/>
                  <a:t> 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r>
                  <a:rPr lang="en-GB" dirty="0"/>
                  <a:t>	</a:t>
                </a:r>
                <a:r>
                  <a:rPr lang="en-IN" dirty="0"/>
                  <a:t>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435DD-445A-6D27-1E46-F664F16DE1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0605" y="3240004"/>
                <a:ext cx="6094378" cy="2585323"/>
              </a:xfrm>
              <a:prstGeom prst="rect">
                <a:avLst/>
              </a:prstGeom>
              <a:blipFill>
                <a:blip r:embed="rId3"/>
                <a:stretch>
                  <a:fillRect l="-900" t="-941" b="-282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7445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9706-9840-B56E-DE86-6F3D9C826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Selection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7DEDD-46FC-B7B8-89F0-32726C243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63821"/>
            <a:ext cx="10077557" cy="4056434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for (i = 0; i&lt;n; i++) 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	min = i; </a:t>
            </a:r>
          </a:p>
          <a:p>
            <a:r>
              <a:rPr lang="en-IN" dirty="0"/>
              <a:t>	for (j = i+1;j &lt; n; </a:t>
            </a:r>
            <a:r>
              <a:rPr lang="en-IN" dirty="0" err="1"/>
              <a:t>j++</a:t>
            </a:r>
            <a:r>
              <a:rPr lang="en-IN" dirty="0"/>
              <a:t>) </a:t>
            </a:r>
          </a:p>
          <a:p>
            <a:r>
              <a:rPr lang="en-IN" dirty="0"/>
              <a:t>		if (</a:t>
            </a:r>
            <a:r>
              <a:rPr lang="en-IN" dirty="0" err="1"/>
              <a:t>arr</a:t>
            </a:r>
            <a:r>
              <a:rPr lang="en-IN" dirty="0"/>
              <a:t>[j] &lt; </a:t>
            </a:r>
            <a:r>
              <a:rPr lang="en-IN" dirty="0" err="1"/>
              <a:t>arr</a:t>
            </a:r>
            <a:r>
              <a:rPr lang="en-IN" dirty="0"/>
              <a:t>[min])  </a:t>
            </a:r>
          </a:p>
          <a:p>
            <a:r>
              <a:rPr lang="en-IN" dirty="0"/>
              <a:t>			min = j; </a:t>
            </a:r>
          </a:p>
          <a:p>
            <a:r>
              <a:rPr lang="en-IN" dirty="0"/>
              <a:t>	temp = </a:t>
            </a:r>
            <a:r>
              <a:rPr lang="en-IN" dirty="0" err="1"/>
              <a:t>arr</a:t>
            </a:r>
            <a:r>
              <a:rPr lang="en-IN" dirty="0"/>
              <a:t>[i];</a:t>
            </a:r>
          </a:p>
          <a:p>
            <a:r>
              <a:rPr lang="en-IN" dirty="0"/>
              <a:t>	</a:t>
            </a:r>
            <a:r>
              <a:rPr lang="en-IN" dirty="0" err="1"/>
              <a:t>arr</a:t>
            </a:r>
            <a:r>
              <a:rPr lang="en-IN" dirty="0"/>
              <a:t>[i]=</a:t>
            </a:r>
            <a:r>
              <a:rPr lang="en-IN" dirty="0" err="1"/>
              <a:t>arr</a:t>
            </a:r>
            <a:r>
              <a:rPr lang="en-IN" dirty="0"/>
              <a:t>[min];</a:t>
            </a:r>
          </a:p>
          <a:p>
            <a:r>
              <a:rPr lang="en-IN" dirty="0"/>
              <a:t>	</a:t>
            </a:r>
            <a:r>
              <a:rPr lang="en-IN" dirty="0" err="1"/>
              <a:t>arr</a:t>
            </a:r>
            <a:r>
              <a:rPr lang="en-IN" dirty="0"/>
              <a:t>[min]=temp;</a:t>
            </a:r>
          </a:p>
          <a:p>
            <a:r>
              <a:rPr lang="en-IN" dirty="0"/>
              <a:t>}</a:t>
            </a:r>
          </a:p>
        </p:txBody>
      </p:sp>
      <p:pic>
        <p:nvPicPr>
          <p:cNvPr id="5" name="Picture 4" descr="A black line with text&#10;&#10;AI-generated content may be incorrect.">
            <a:extLst>
              <a:ext uri="{FF2B5EF4-FFF2-40B4-BE49-F238E27FC236}">
                <a16:creationId xmlns:a16="http://schemas.microsoft.com/office/drawing/2014/main" id="{6B913827-0248-8103-7132-457C7FD6C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615" y="3292920"/>
            <a:ext cx="5796064" cy="1449016"/>
          </a:xfrm>
          <a:prstGeom prst="rect">
            <a:avLst/>
          </a:prstGeom>
        </p:spPr>
      </p:pic>
      <p:pic>
        <p:nvPicPr>
          <p:cNvPr id="6" name="Picture 5" descr="A close-up of numbers&#10;&#10;AI-generated content may be incorrect.">
            <a:extLst>
              <a:ext uri="{FF2B5EF4-FFF2-40B4-BE49-F238E27FC236}">
                <a16:creationId xmlns:a16="http://schemas.microsoft.com/office/drawing/2014/main" id="{6EDF1132-3985-3735-B82D-B8105DCD3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79" b="22173"/>
          <a:stretch>
            <a:fillRect/>
          </a:stretch>
        </p:blipFill>
        <p:spPr>
          <a:xfrm>
            <a:off x="5670615" y="787068"/>
            <a:ext cx="4630092" cy="23276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625086A-5733-957D-7FF5-D599FE07132F}"/>
                  </a:ext>
                </a:extLst>
              </p:cNvPr>
              <p:cNvSpPr txBox="1"/>
              <p:nvPr/>
            </p:nvSpPr>
            <p:spPr>
              <a:xfrm>
                <a:off x="5670615" y="4920104"/>
                <a:ext cx="6094378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</a:pPr>
                <a:r>
                  <a:rPr lang="en-GB" b="1" dirty="0">
                    <a:solidFill>
                      <a:srgbClr val="C00000"/>
                    </a:solidFill>
                  </a:rPr>
                  <a:t>Time Complexity: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Best Case:</a:t>
                </a:r>
                <a:r>
                  <a:rPr lang="en-IN" dirty="0"/>
                  <a:t>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</a:t>
                </a:r>
                <a:endParaRPr lang="en-GB" dirty="0"/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dirty="0"/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Worst Case:</a:t>
                </a:r>
                <a:r>
                  <a:rPr lang="en-GB" dirty="0"/>
                  <a:t>	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b="1" dirty="0"/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Average Case:</a:t>
                </a:r>
                <a:r>
                  <a:rPr lang="en-GB" dirty="0"/>
                  <a:t> 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625086A-5733-957D-7FF5-D599FE071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0615" y="4920104"/>
                <a:ext cx="6094378" cy="1754326"/>
              </a:xfrm>
              <a:prstGeom prst="rect">
                <a:avLst/>
              </a:prstGeom>
              <a:blipFill>
                <a:blip r:embed="rId4"/>
                <a:stretch>
                  <a:fillRect l="-800" t="-1389" b="-486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173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026CD3-5032-7BCB-CBA4-AAA3B6772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1122363"/>
            <a:ext cx="5313400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9E20E-EE6A-8B6D-17B2-58E1AC07F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" y="3509963"/>
            <a:ext cx="5313400" cy="24181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115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-7670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701611" y="285553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Picture 3" descr="Height Increase Images - Free Download on Freepik">
            <a:extLst>
              <a:ext uri="{FF2B5EF4-FFF2-40B4-BE49-F238E27FC236}">
                <a16:creationId xmlns:a16="http://schemas.microsoft.com/office/drawing/2014/main" id="{38B5F3DD-2AE4-362F-A561-1C7F0AEA6B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58" r="3875"/>
          <a:stretch>
            <a:fillRect/>
          </a:stretch>
        </p:blipFill>
        <p:spPr>
          <a:xfrm>
            <a:off x="6658419" y="1336119"/>
            <a:ext cx="4458431" cy="541749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92A0C56-2F9E-32C7-40DA-17538AA53C93}"/>
              </a:ext>
            </a:extLst>
          </p:cNvPr>
          <p:cNvSpPr txBox="1">
            <a:spLocks/>
          </p:cNvSpPr>
          <p:nvPr/>
        </p:nvSpPr>
        <p:spPr>
          <a:xfrm>
            <a:off x="6799629" y="544077"/>
            <a:ext cx="4311318" cy="7883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i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Information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6D9229-A177-7720-2356-85B960382D4A}"/>
              </a:ext>
            </a:extLst>
          </p:cNvPr>
          <p:cNvSpPr txBox="1">
            <a:spLocks/>
          </p:cNvSpPr>
          <p:nvPr/>
        </p:nvSpPr>
        <p:spPr>
          <a:xfrm>
            <a:off x="1421885" y="3528902"/>
            <a:ext cx="5313400" cy="2418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cm</a:t>
            </a:r>
          </a:p>
        </p:txBody>
      </p:sp>
    </p:spTree>
    <p:extLst>
      <p:ext uri="{BB962C8B-B14F-4D97-AF65-F5344CB8AC3E}">
        <p14:creationId xmlns:p14="http://schemas.microsoft.com/office/powerpoint/2010/main" val="321875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FAF7-F5CA-9138-3736-9489100C5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156CE-16EA-6BD1-6D20-B8941E5BE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43726"/>
            <a:ext cx="10077557" cy="4102651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for (i = 1; i &lt;  n; i++) </a:t>
            </a:r>
          </a:p>
          <a:p>
            <a:r>
              <a:rPr lang="en-IN" dirty="0"/>
              <a:t>	{</a:t>
            </a:r>
          </a:p>
          <a:p>
            <a:r>
              <a:rPr lang="en-IN" dirty="0"/>
              <a:t>	key = </a:t>
            </a:r>
            <a:r>
              <a:rPr lang="en-IN" dirty="0" err="1"/>
              <a:t>arr</a:t>
            </a:r>
            <a:r>
              <a:rPr lang="en-IN" dirty="0"/>
              <a:t>[i]; </a:t>
            </a:r>
          </a:p>
          <a:p>
            <a:r>
              <a:rPr lang="en-IN" dirty="0"/>
              <a:t>	j=i-1;</a:t>
            </a:r>
          </a:p>
          <a:p>
            <a:r>
              <a:rPr lang="en-IN" dirty="0"/>
              <a:t>	while (j &gt;= 0 &amp;&amp; </a:t>
            </a:r>
            <a:r>
              <a:rPr lang="en-IN" dirty="0" err="1"/>
              <a:t>arr</a:t>
            </a:r>
            <a:r>
              <a:rPr lang="en-IN" dirty="0"/>
              <a:t>[j] &gt; key) </a:t>
            </a:r>
          </a:p>
          <a:p>
            <a:r>
              <a:rPr lang="en-IN" dirty="0"/>
              <a:t>		{</a:t>
            </a:r>
          </a:p>
          <a:p>
            <a:r>
              <a:rPr lang="en-IN" dirty="0"/>
              <a:t>	        </a:t>
            </a:r>
            <a:r>
              <a:rPr lang="en-IN" dirty="0" err="1"/>
              <a:t>arr</a:t>
            </a:r>
            <a:r>
              <a:rPr lang="en-IN" dirty="0"/>
              <a:t>[j+1] = </a:t>
            </a:r>
            <a:r>
              <a:rPr lang="en-IN" dirty="0" err="1"/>
              <a:t>arr</a:t>
            </a:r>
            <a:r>
              <a:rPr lang="en-IN" dirty="0"/>
              <a:t>[j]; </a:t>
            </a:r>
          </a:p>
          <a:p>
            <a:r>
              <a:rPr lang="en-IN" dirty="0"/>
              <a:t>	        j=j-1;</a:t>
            </a:r>
          </a:p>
          <a:p>
            <a:r>
              <a:rPr lang="en-IN" dirty="0"/>
              <a:t>		}</a:t>
            </a:r>
          </a:p>
          <a:p>
            <a:r>
              <a:rPr lang="en-IN" dirty="0"/>
              <a:t>	</a:t>
            </a:r>
            <a:r>
              <a:rPr lang="en-IN" dirty="0" err="1"/>
              <a:t>arr</a:t>
            </a:r>
            <a:r>
              <a:rPr lang="en-IN" dirty="0"/>
              <a:t>[j+1] = key;</a:t>
            </a:r>
          </a:p>
          <a:p>
            <a:r>
              <a:rPr lang="en-IN" dirty="0"/>
              <a:t>	}</a:t>
            </a:r>
          </a:p>
        </p:txBody>
      </p:sp>
      <p:pic>
        <p:nvPicPr>
          <p:cNvPr id="5" name="Picture 4" descr="A number on a white background&#10;&#10;AI-generated content may be incorrect.">
            <a:extLst>
              <a:ext uri="{FF2B5EF4-FFF2-40B4-BE49-F238E27FC236}">
                <a16:creationId xmlns:a16="http://schemas.microsoft.com/office/drawing/2014/main" id="{266990F4-7791-0AF9-EEC0-42C004B0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561"/>
          <a:stretch>
            <a:fillRect/>
          </a:stretch>
        </p:blipFill>
        <p:spPr>
          <a:xfrm>
            <a:off x="5428083" y="2436435"/>
            <a:ext cx="4548087" cy="2058616"/>
          </a:xfrm>
          <a:prstGeom prst="rect">
            <a:avLst/>
          </a:prstGeom>
        </p:spPr>
      </p:pic>
      <p:pic>
        <p:nvPicPr>
          <p:cNvPr id="6" name="Picture 5" descr="A number and text on a white background&#10;&#10;AI-generated content may be incorrect.">
            <a:extLst>
              <a:ext uri="{FF2B5EF4-FFF2-40B4-BE49-F238E27FC236}">
                <a16:creationId xmlns:a16="http://schemas.microsoft.com/office/drawing/2014/main" id="{69EB6787-10AF-DC08-8E00-D6FCB3D2A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8" r="6671" b="23194"/>
          <a:stretch>
            <a:fillRect/>
          </a:stretch>
        </p:blipFill>
        <p:spPr>
          <a:xfrm>
            <a:off x="5428083" y="390834"/>
            <a:ext cx="4898182" cy="17217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791CB5-D3EE-AE25-8BEA-37485D8542DA}"/>
                  </a:ext>
                </a:extLst>
              </p:cNvPr>
              <p:cNvSpPr txBox="1"/>
              <p:nvPr/>
            </p:nvSpPr>
            <p:spPr>
              <a:xfrm>
                <a:off x="5342917" y="4623125"/>
                <a:ext cx="6094378" cy="20597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</a:pPr>
                <a:r>
                  <a:rPr lang="en-GB" b="1" dirty="0">
                    <a:solidFill>
                      <a:srgbClr val="C00000"/>
                    </a:solidFill>
                  </a:rPr>
                  <a:t>Time Complexity:</a:t>
                </a:r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Best Case:</a:t>
                </a:r>
                <a:r>
                  <a:rPr lang="en-IN" dirty="0"/>
                  <a:t> O(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/>
                  <a:t>)</a:t>
                </a:r>
                <a:endParaRPr lang="en-GB" dirty="0"/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dirty="0"/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Worst Case:</a:t>
                </a:r>
                <a:r>
                  <a:rPr lang="en-GB" dirty="0"/>
                  <a:t> 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</a:t>
                </a: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b="1" dirty="0"/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Average Case:</a:t>
                </a:r>
                <a:r>
                  <a:rPr lang="en-GB" dirty="0"/>
                  <a:t> 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791CB5-D3EE-AE25-8BEA-37485D8542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2917" y="4623125"/>
                <a:ext cx="6094378" cy="2059731"/>
              </a:xfrm>
              <a:prstGeom prst="rect">
                <a:avLst/>
              </a:prstGeom>
              <a:blipFill>
                <a:blip r:embed="rId4"/>
                <a:stretch>
                  <a:fillRect l="-800" b="-414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748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18B07-2D33-57D7-FF96-E7B829B00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Shell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F7BB5-0D7F-B3D4-BC11-36599961D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85698"/>
            <a:ext cx="10077557" cy="4131834"/>
          </a:xfrm>
        </p:spPr>
        <p:txBody>
          <a:bodyPr>
            <a:normAutofit fontScale="92500" lnSpcReduction="10000"/>
          </a:bodyPr>
          <a:lstStyle/>
          <a:p>
            <a:r>
              <a:rPr lang="en-IN" dirty="0" err="1"/>
              <a:t>ShellSort</a:t>
            </a:r>
            <a:r>
              <a:rPr lang="en-IN" dirty="0"/>
              <a:t>(int </a:t>
            </a:r>
            <a:r>
              <a:rPr lang="en-IN" dirty="0" err="1"/>
              <a:t>arr</a:t>
            </a:r>
            <a:r>
              <a:rPr lang="en-IN" dirty="0"/>
              <a:t>[], int n) </a:t>
            </a:r>
          </a:p>
          <a:p>
            <a:r>
              <a:rPr lang="en-IN" dirty="0"/>
              <a:t>{ </a:t>
            </a:r>
          </a:p>
          <a:p>
            <a:r>
              <a:rPr lang="en-IN" dirty="0"/>
              <a:t>for (gap = n / 2; gap &gt; 0; gap /= 2) </a:t>
            </a:r>
          </a:p>
          <a:p>
            <a:pPr defTabSz="182563"/>
            <a:r>
              <a:rPr lang="en-IN" dirty="0"/>
              <a:t>	   for (int i = gap; i &lt; n; i++)</a:t>
            </a:r>
          </a:p>
          <a:p>
            <a:pPr defTabSz="269875"/>
            <a:r>
              <a:rPr lang="en-IN" dirty="0"/>
              <a:t>		   for (j = i - gap; j &gt;= 0; j = j - gap) </a:t>
            </a:r>
          </a:p>
          <a:p>
            <a:pPr defTabSz="298450"/>
            <a:r>
              <a:rPr lang="en-IN" dirty="0"/>
              <a:t>			   if (a[</a:t>
            </a:r>
            <a:r>
              <a:rPr lang="en-IN" dirty="0" err="1"/>
              <a:t>j+gap</a:t>
            </a:r>
            <a:r>
              <a:rPr lang="en-IN" dirty="0"/>
              <a:t>]&gt;a[j]) then</a:t>
            </a:r>
          </a:p>
          <a:p>
            <a:pPr defTabSz="315913"/>
            <a:r>
              <a:rPr lang="en-IN" dirty="0"/>
              <a:t>				   break</a:t>
            </a:r>
          </a:p>
          <a:p>
            <a:pPr defTabSz="285750"/>
            <a:r>
              <a:rPr lang="en-IN" dirty="0"/>
              <a:t>			   else</a:t>
            </a:r>
          </a:p>
          <a:p>
            <a:pPr defTabSz="315913"/>
            <a:r>
              <a:rPr lang="en-IN" dirty="0"/>
              <a:t>		    		   swap (</a:t>
            </a:r>
            <a:r>
              <a:rPr lang="en-IN" dirty="0" err="1"/>
              <a:t>arr</a:t>
            </a:r>
            <a:r>
              <a:rPr lang="en-IN" dirty="0"/>
              <a:t>[</a:t>
            </a:r>
            <a:r>
              <a:rPr lang="en-IN" dirty="0" err="1"/>
              <a:t>j+gap</a:t>
            </a:r>
            <a:r>
              <a:rPr lang="en-IN" dirty="0"/>
              <a:t>], </a:t>
            </a:r>
            <a:r>
              <a:rPr lang="en-IN" dirty="0" err="1"/>
              <a:t>arr</a:t>
            </a:r>
            <a:r>
              <a:rPr lang="en-IN" dirty="0"/>
              <a:t>[j]) </a:t>
            </a:r>
          </a:p>
          <a:p>
            <a:pPr defTabSz="355600"/>
            <a:r>
              <a:rPr lang="en-IN" dirty="0"/>
              <a:t>}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6425195-026E-86E6-2A64-174D30DF0A6A}"/>
                  </a:ext>
                </a:extLst>
              </p:cNvPr>
              <p:cNvSpPr txBox="1"/>
              <p:nvPr/>
            </p:nvSpPr>
            <p:spPr>
              <a:xfrm>
                <a:off x="5194571" y="4545098"/>
                <a:ext cx="6709654" cy="20624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</a:pPr>
                <a:r>
                  <a:rPr lang="en-GB" b="1" dirty="0">
                    <a:solidFill>
                      <a:srgbClr val="C00000"/>
                    </a:solidFill>
                  </a:rPr>
                  <a:t>Time Complexity:</a:t>
                </a:r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Best Case:</a:t>
                </a:r>
                <a:r>
                  <a:rPr lang="en-GB" dirty="0"/>
                  <a:t> </a:t>
                </a:r>
                <a:r>
                  <a:rPr lang="en-IN" dirty="0"/>
                  <a:t>O(n log n) =&gt; Good Gap Sequence</a:t>
                </a: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dirty="0"/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Worst Case:</a:t>
                </a:r>
                <a:r>
                  <a:rPr lang="en-GB" dirty="0"/>
                  <a:t> 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/>
                  <a:t>) =&gt; Poor Gap Sequence</a:t>
                </a: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None/>
                </a:pPr>
                <a:endParaRPr lang="en-GB" b="1" dirty="0"/>
              </a:p>
              <a:p>
                <a:pPr marL="285750" indent="-285750">
                  <a:lnSpc>
                    <a:spcPct val="120000"/>
                  </a:lnSpc>
                  <a:spcBef>
                    <a:spcPts val="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§"/>
                </a:pPr>
                <a:r>
                  <a:rPr lang="en-GB" b="1" dirty="0"/>
                  <a:t>Average Case:</a:t>
                </a:r>
                <a:r>
                  <a:rPr lang="en-GB" dirty="0"/>
                  <a:t> </a:t>
                </a:r>
                <a:r>
                  <a:rPr lang="en-IN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1.5</m:t>
                        </m:r>
                      </m:sup>
                    </m:sSup>
                  </m:oMath>
                </a14:m>
                <a:r>
                  <a:rPr lang="en-IN" dirty="0"/>
                  <a:t>) =&gt; </a:t>
                </a:r>
                <a:r>
                  <a:rPr lang="en-GB" dirty="0"/>
                  <a:t>Depends on the gap sequence</a:t>
                </a:r>
                <a:endParaRPr lang="en-IN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6425195-026E-86E6-2A64-174D30DF0A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4571" y="4545098"/>
                <a:ext cx="6709654" cy="2062424"/>
              </a:xfrm>
              <a:prstGeom prst="rect">
                <a:avLst/>
              </a:prstGeom>
              <a:blipFill>
                <a:blip r:embed="rId2"/>
                <a:stretch>
                  <a:fillRect l="-727" b="-414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number line with black text&#10;&#10;AI-generated content may be incorrect.">
            <a:extLst>
              <a:ext uri="{FF2B5EF4-FFF2-40B4-BE49-F238E27FC236}">
                <a16:creationId xmlns:a16="http://schemas.microsoft.com/office/drawing/2014/main" id="{51743C71-6DCC-40A2-4FF1-19C5804F9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127"/>
          <a:stretch>
            <a:fillRect/>
          </a:stretch>
        </p:blipFill>
        <p:spPr>
          <a:xfrm>
            <a:off x="5194571" y="657823"/>
            <a:ext cx="4063323" cy="17278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2F359D-9DBD-C1E5-20CE-C14F384008ED}"/>
              </a:ext>
            </a:extLst>
          </p:cNvPr>
          <p:cNvSpPr txBox="1"/>
          <p:nvPr/>
        </p:nvSpPr>
        <p:spPr>
          <a:xfrm>
            <a:off x="4910440" y="250425"/>
            <a:ext cx="66362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1" dirty="0">
                <a:solidFill>
                  <a:srgbClr val="111111"/>
                </a:solidFill>
                <a:latin typeface="+mj-lt"/>
              </a:rPr>
              <a:t>D</a:t>
            </a:r>
            <a:r>
              <a:rPr lang="en-IN" sz="2000" b="1" i="1" dirty="0">
                <a:solidFill>
                  <a:srgbClr val="111111"/>
                </a:solidFill>
                <a:effectLst/>
                <a:latin typeface="+mj-lt"/>
              </a:rPr>
              <a:t>iminishing </a:t>
            </a:r>
            <a:r>
              <a:rPr lang="en-IN" sz="2000" b="1" i="1" dirty="0">
                <a:solidFill>
                  <a:srgbClr val="111111"/>
                </a:solidFill>
                <a:latin typeface="+mj-lt"/>
              </a:rPr>
              <a:t>I</a:t>
            </a:r>
            <a:r>
              <a:rPr lang="en-IN" sz="2000" b="1" i="1" dirty="0">
                <a:solidFill>
                  <a:srgbClr val="111111"/>
                </a:solidFill>
                <a:effectLst/>
                <a:latin typeface="+mj-lt"/>
              </a:rPr>
              <a:t>ncrement </a:t>
            </a:r>
            <a:r>
              <a:rPr lang="en-IN" sz="2000" b="1" i="1" dirty="0">
                <a:solidFill>
                  <a:srgbClr val="111111"/>
                </a:solidFill>
                <a:latin typeface="+mj-lt"/>
              </a:rPr>
              <a:t>S</a:t>
            </a:r>
            <a:r>
              <a:rPr lang="en-IN" sz="2000" b="1" i="1" dirty="0">
                <a:solidFill>
                  <a:srgbClr val="111111"/>
                </a:solidFill>
                <a:effectLst/>
                <a:latin typeface="+mj-lt"/>
              </a:rPr>
              <a:t>ort/ n-gap insertion sort</a:t>
            </a:r>
            <a:endParaRPr lang="en-IN" sz="2000" b="1" i="1" dirty="0">
              <a:latin typeface="+mj-lt"/>
            </a:endParaRPr>
          </a:p>
        </p:txBody>
      </p:sp>
      <p:pic>
        <p:nvPicPr>
          <p:cNvPr id="13" name="Picture 1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0987B786-7BFB-3A94-30C7-43EB0C5FF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5" t="15109" r="9405" b="15730"/>
          <a:stretch>
            <a:fillRect/>
          </a:stretch>
        </p:blipFill>
        <p:spPr>
          <a:xfrm>
            <a:off x="5194571" y="2541200"/>
            <a:ext cx="5223754" cy="191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8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5935-0852-D142-2D04-43F07E2E8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Linked 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CC8E9-872A-6B47-9299-1290DA383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450745"/>
            <a:ext cx="2215671" cy="122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065937-B2E9-8E29-A23A-33BCBCF47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337" y="2450745"/>
            <a:ext cx="2314042" cy="122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B656CC-500C-EB8E-E6C1-E5AE09D97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842" y="3833371"/>
            <a:ext cx="2378974" cy="122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C92AAA-38DA-4A13-C695-69E05CBA9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4295" y="3843802"/>
            <a:ext cx="2391257" cy="122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E22CAC-537F-578E-DC0E-0FAC2B6F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842" y="5215997"/>
            <a:ext cx="2272040" cy="122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145EFF0-CC6E-6186-489D-9AC5A523F6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4816" y="5236859"/>
            <a:ext cx="2337566" cy="1224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C7EA94-76D9-0DAE-166B-23880C5208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11308" y="2440314"/>
            <a:ext cx="2078521" cy="1224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EA1FB3-DCAA-D670-4111-66CFA8F525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8300" y="2450745"/>
            <a:ext cx="1909039" cy="1224000"/>
          </a:xfrm>
          <a:prstGeom prst="rect">
            <a:avLst/>
          </a:prstGeom>
        </p:spPr>
      </p:pic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AAC12D33-839C-4394-C075-F83245591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6411308" y="3909585"/>
            <a:ext cx="1055633" cy="122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8B89786-D3C3-EC38-A07E-BDB47496D3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75429" y="3909585"/>
            <a:ext cx="1475359" cy="1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7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31F1-9C42-F828-7910-7C630729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Linked List</a:t>
            </a:r>
          </a:p>
        </p:txBody>
      </p:sp>
      <p:pic>
        <p:nvPicPr>
          <p:cNvPr id="4" name="Picture 2" descr="Baahubali 2 is being discussed on r/nextfuckinglevel. Some of the comments  are hilarious. : r/BollyBlindsNGossip">
            <a:extLst>
              <a:ext uri="{FF2B5EF4-FFF2-40B4-BE49-F238E27FC236}">
                <a16:creationId xmlns:a16="http://schemas.microsoft.com/office/drawing/2014/main" id="{8CB7A26A-381C-3682-CD94-4491820502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057" y="2522538"/>
            <a:ext cx="8220262" cy="354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31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A1EFC-CFB7-17F7-D26D-BDB52CCAD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Single Linked List (SLL)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44A2A-7CA4-CF28-065F-DACFB83BF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14881"/>
            <a:ext cx="10894555" cy="42096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</a:t>
            </a:r>
            <a:r>
              <a:rPr lang="en-US" b="1" dirty="0"/>
              <a:t>Single Linked List (SLL)</a:t>
            </a:r>
            <a:r>
              <a:rPr lang="en-US" dirty="0"/>
              <a:t> is a </a:t>
            </a:r>
            <a:r>
              <a:rPr lang="en-US" b="1" dirty="0"/>
              <a:t>linear data structure</a:t>
            </a:r>
            <a:r>
              <a:rPr lang="en-US" dirty="0"/>
              <a:t> in which elements are </a:t>
            </a:r>
            <a:r>
              <a:rPr lang="en-US" b="1" dirty="0"/>
              <a:t>stored in nodes</a:t>
            </a:r>
            <a:r>
              <a:rPr lang="en-US" dirty="0"/>
              <a:t>, and each node contains: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</a:t>
            </a:r>
            <a:r>
              <a:rPr lang="en-US" dirty="0"/>
              <a:t> – the actual value.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Pointer (link)</a:t>
            </a:r>
            <a:r>
              <a:rPr lang="en-US" dirty="0"/>
              <a:t> – the address of the </a:t>
            </a:r>
            <a:r>
              <a:rPr lang="en-US" b="1" dirty="0"/>
              <a:t>next node</a:t>
            </a:r>
            <a:r>
              <a:rPr lang="en-US" dirty="0"/>
              <a:t> in the list.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Unlike arrays, linked lists do </a:t>
            </a:r>
            <a:r>
              <a:rPr lang="en-US" b="1" dirty="0"/>
              <a:t>not store elements in contiguous memory</a:t>
            </a:r>
            <a:r>
              <a:rPr lang="en-US" dirty="0"/>
              <a:t>. Instead, each node </a:t>
            </a:r>
            <a:r>
              <a:rPr lang="en-US" b="1" dirty="0"/>
              <a:t>points to the next</a:t>
            </a:r>
            <a:r>
              <a:rPr lang="en-US" dirty="0"/>
              <a:t>, forming a chain-like structure.</a:t>
            </a:r>
          </a:p>
          <a:p>
            <a:r>
              <a:rPr lang="en-US" b="1" dirty="0">
                <a:solidFill>
                  <a:srgbClr val="C00000"/>
                </a:solidFill>
              </a:rPr>
              <a:t>Structure of a Node in C:</a:t>
            </a:r>
          </a:p>
          <a:p>
            <a:r>
              <a:rPr lang="en-US" dirty="0"/>
              <a:t>struct node {</a:t>
            </a:r>
          </a:p>
          <a:p>
            <a:r>
              <a:rPr lang="en-US" dirty="0"/>
              <a:t>int data;   </a:t>
            </a:r>
            <a:r>
              <a:rPr lang="en-US" sz="1500" b="1" dirty="0">
                <a:solidFill>
                  <a:srgbClr val="00B050"/>
                </a:solidFill>
              </a:rPr>
              <a:t>// Here, data → stores the actual value.</a:t>
            </a:r>
          </a:p>
          <a:p>
            <a:r>
              <a:rPr lang="en-US" dirty="0"/>
              <a:t>struct node *link</a:t>
            </a:r>
            <a:r>
              <a:rPr lang="en-US" dirty="0">
                <a:solidFill>
                  <a:srgbClr val="00B050"/>
                </a:solidFill>
              </a:rPr>
              <a:t>;    </a:t>
            </a:r>
            <a:r>
              <a:rPr lang="en-US" sz="1500" b="1" dirty="0">
                <a:solidFill>
                  <a:srgbClr val="00B050"/>
                </a:solidFill>
              </a:rPr>
              <a:t>//next → pointer to the next node.</a:t>
            </a:r>
            <a:endParaRPr lang="en-US" b="1" dirty="0">
              <a:solidFill>
                <a:srgbClr val="00B050"/>
              </a:solidFill>
            </a:endParaRPr>
          </a:p>
          <a:p>
            <a:r>
              <a:rPr lang="en-US" dirty="0"/>
              <a:t>};</a:t>
            </a:r>
          </a:p>
          <a:p>
            <a:endParaRPr lang="en-IN" dirty="0"/>
          </a:p>
        </p:txBody>
      </p:sp>
      <p:pic>
        <p:nvPicPr>
          <p:cNvPr id="4098" name="Picture 2" descr="Linked List meaning in DSA - GeeksforGeeks">
            <a:extLst>
              <a:ext uri="{FF2B5EF4-FFF2-40B4-BE49-F238E27FC236}">
                <a16:creationId xmlns:a16="http://schemas.microsoft.com/office/drawing/2014/main" id="{AF70B9CE-35B3-FB57-8DA8-33EEAE052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651" y="4727643"/>
            <a:ext cx="6208218" cy="168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495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898CA-DDBC-6DFA-42AF-49DE68374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Memory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B3088-AF24-0044-9600-91ABFE50A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286000"/>
            <a:ext cx="10777823" cy="436771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</a:pPr>
            <a:r>
              <a:rPr lang="en-US" dirty="0"/>
              <a:t>A linked list stores elements </a:t>
            </a:r>
            <a:r>
              <a:rPr lang="en-US" b="1" dirty="0"/>
              <a:t>dynamically</a:t>
            </a:r>
            <a:r>
              <a:rPr lang="en-US" dirty="0"/>
              <a:t> in </a:t>
            </a:r>
            <a:r>
              <a:rPr lang="en-US" b="1" dirty="0"/>
              <a:t>non-contiguous memory locations</a:t>
            </a:r>
            <a:r>
              <a:rPr lang="en-US" dirty="0"/>
              <a:t>. Each node is connected via pointers.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Example: </a:t>
            </a:r>
            <a:r>
              <a:rPr lang="en-US" dirty="0"/>
              <a:t>Let’s say we insert: 10 → 20 → 30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C00000"/>
                </a:solidFill>
              </a:rPr>
              <a:t>Memory representation: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C00000"/>
                </a:solidFill>
              </a:rPr>
              <a:t>Pointer chain:</a:t>
            </a:r>
            <a:br>
              <a:rPr lang="en-US" dirty="0"/>
            </a:br>
            <a:r>
              <a:rPr lang="en-US" sz="1700" dirty="0"/>
              <a:t>Head → [10 | 2002] → [20 | 3003] → [30 | NULL]</a:t>
            </a:r>
          </a:p>
          <a:p>
            <a:pPr>
              <a:spcBef>
                <a:spcPts val="1200"/>
              </a:spcBef>
            </a:pPr>
            <a:r>
              <a:rPr lang="en-US" b="1" dirty="0">
                <a:solidFill>
                  <a:srgbClr val="C00000"/>
                </a:solidFill>
              </a:rPr>
              <a:t>Diagrammatically:</a:t>
            </a:r>
            <a:endParaRPr lang="en-US" dirty="0">
              <a:solidFill>
                <a:srgbClr val="C00000"/>
              </a:solidFill>
            </a:endParaRPr>
          </a:p>
          <a:p>
            <a:pPr>
              <a:spcBef>
                <a:spcPts val="600"/>
              </a:spcBef>
            </a:pPr>
            <a:r>
              <a:rPr lang="en-IN" sz="1700" dirty="0"/>
              <a:t>Head</a:t>
            </a:r>
          </a:p>
          <a:p>
            <a:pPr>
              <a:spcBef>
                <a:spcPts val="600"/>
              </a:spcBef>
            </a:pPr>
            <a:r>
              <a:rPr lang="en-IN" sz="1700" dirty="0"/>
              <a:t> ↓</a:t>
            </a:r>
          </a:p>
          <a:p>
            <a:pPr>
              <a:spcBef>
                <a:spcPts val="600"/>
              </a:spcBef>
            </a:pPr>
            <a:r>
              <a:rPr lang="en-IN" sz="1700" dirty="0"/>
              <a:t>[10 | *] → [20 | *] → [30 | NULL]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D3734CB-33C4-A0E1-BF50-DD638AD932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517268"/>
              </p:ext>
            </p:extLst>
          </p:nvPr>
        </p:nvGraphicFramePr>
        <p:xfrm>
          <a:off x="3643304" y="3429000"/>
          <a:ext cx="4542648" cy="1219200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1410341">
                  <a:extLst>
                    <a:ext uri="{9D8B030D-6E8A-4147-A177-3AD203B41FA5}">
                      <a16:colId xmlns:a16="http://schemas.microsoft.com/office/drawing/2014/main" val="1881018241"/>
                    </a:ext>
                  </a:extLst>
                </a:gridCol>
                <a:gridCol w="1284051">
                  <a:extLst>
                    <a:ext uri="{9D8B030D-6E8A-4147-A177-3AD203B41FA5}">
                      <a16:colId xmlns:a16="http://schemas.microsoft.com/office/drawing/2014/main" val="1552092006"/>
                    </a:ext>
                  </a:extLst>
                </a:gridCol>
                <a:gridCol w="1848256">
                  <a:extLst>
                    <a:ext uri="{9D8B030D-6E8A-4147-A177-3AD203B41FA5}">
                      <a16:colId xmlns:a16="http://schemas.microsoft.com/office/drawing/2014/main" val="2003842175"/>
                    </a:ext>
                  </a:extLst>
                </a:gridCol>
              </a:tblGrid>
              <a:tr h="2902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/>
                        <a:t>Node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/>
                        <a:t>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/>
                        <a:t>Next (Address)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592679"/>
                  </a:ext>
                </a:extLst>
              </a:tr>
              <a:tr h="2902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N1 (1001)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2002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4981217"/>
                  </a:ext>
                </a:extLst>
              </a:tr>
              <a:tr h="2902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N2 (2002)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3003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237465"/>
                  </a:ext>
                </a:extLst>
              </a:tr>
              <a:tr h="2902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N3 (3003)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3459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7766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6090F-6D72-2550-903E-D9265548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Single Linked List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1AB677E-0A91-078F-7EF2-D21CEE6D31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5717" y="2631208"/>
            <a:ext cx="9574096" cy="333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Dynamic Memory Management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Efficient allocation/deallocation of memory at runtime.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Implementation of Stacks and Queues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Using pointers instead of arrays.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Polynomial Representation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Each term can be represented as a node.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Symbol Tables and Hash Tables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Used in compilers and interpreters.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Navigation Systems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For maintaining a sequence of locations.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Music/Video Playlists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Tracks can be stored and linked dynamically.</a:t>
            </a:r>
          </a:p>
        </p:txBody>
      </p:sp>
    </p:spTree>
    <p:extLst>
      <p:ext uri="{BB962C8B-B14F-4D97-AF65-F5344CB8AC3E}">
        <p14:creationId xmlns:p14="http://schemas.microsoft.com/office/powerpoint/2010/main" val="9597941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EC980-3BE6-C753-B005-42A735443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and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10150-224F-C417-630E-EE6286C7B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834" y="2295725"/>
            <a:ext cx="11585643" cy="4494179"/>
          </a:xfrm>
        </p:spPr>
        <p:txBody>
          <a:bodyPr>
            <a:normAutofit fontScale="925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Advantages</a:t>
            </a:r>
          </a:p>
          <a:p>
            <a:pPr>
              <a:spcBef>
                <a:spcPts val="600"/>
              </a:spcBef>
            </a:pPr>
            <a:r>
              <a:rPr lang="en-US" b="1" dirty="0"/>
              <a:t>Dynamic Size</a:t>
            </a:r>
            <a:r>
              <a:rPr lang="en-US" dirty="0"/>
              <a:t> – Memory grows or shrinks as needed (no pre-allocation).</a:t>
            </a:r>
          </a:p>
          <a:p>
            <a:pPr>
              <a:spcBef>
                <a:spcPts val="600"/>
              </a:spcBef>
            </a:pPr>
            <a:r>
              <a:rPr lang="en-US" b="1" dirty="0"/>
              <a:t>Efficient Insertion/Deletion</a:t>
            </a:r>
            <a:r>
              <a:rPr lang="en-US" dirty="0"/>
              <a:t> – Especially at the beginning or middle.</a:t>
            </a:r>
          </a:p>
          <a:p>
            <a:pPr>
              <a:spcBef>
                <a:spcPts val="600"/>
              </a:spcBef>
            </a:pPr>
            <a:r>
              <a:rPr lang="en-US" b="1" dirty="0"/>
              <a:t>Memory Utilization</a:t>
            </a:r>
            <a:r>
              <a:rPr lang="en-US" dirty="0"/>
              <a:t> – No wasted space (unlike arrays).</a:t>
            </a:r>
          </a:p>
          <a:p>
            <a:pPr>
              <a:spcBef>
                <a:spcPts val="600"/>
              </a:spcBef>
            </a:pPr>
            <a:r>
              <a:rPr lang="en-US" b="1" dirty="0"/>
              <a:t>Ease of Implementation</a:t>
            </a:r>
            <a:r>
              <a:rPr lang="en-US" dirty="0"/>
              <a:t> – Useful for implementing dynamic structures like stacks, queues, and graphs.</a:t>
            </a:r>
          </a:p>
          <a:p>
            <a:pPr>
              <a:spcBef>
                <a:spcPts val="1800"/>
              </a:spcBef>
            </a:pPr>
            <a:r>
              <a:rPr lang="en-US" b="1" dirty="0">
                <a:solidFill>
                  <a:srgbClr val="C00000"/>
                </a:solidFill>
              </a:rPr>
              <a:t>Disadvantages</a:t>
            </a:r>
          </a:p>
          <a:p>
            <a:pPr>
              <a:spcBef>
                <a:spcPts val="600"/>
              </a:spcBef>
            </a:pPr>
            <a:r>
              <a:rPr lang="en-US" b="1" dirty="0"/>
              <a:t>No Random Access</a:t>
            </a:r>
            <a:r>
              <a:rPr lang="en-US" dirty="0"/>
              <a:t> – You must traverse sequentially (O(n) time).</a:t>
            </a:r>
          </a:p>
          <a:p>
            <a:pPr>
              <a:spcBef>
                <a:spcPts val="600"/>
              </a:spcBef>
            </a:pPr>
            <a:r>
              <a:rPr lang="en-US" b="1" dirty="0"/>
              <a:t>Extra Memory Overhead</a:t>
            </a:r>
            <a:r>
              <a:rPr lang="en-US" dirty="0"/>
              <a:t> – Each node stores an additional pointer.</a:t>
            </a:r>
          </a:p>
          <a:p>
            <a:pPr>
              <a:spcBef>
                <a:spcPts val="600"/>
              </a:spcBef>
            </a:pPr>
            <a:r>
              <a:rPr lang="en-US" b="1" dirty="0"/>
              <a:t>Reverse Traversal Not Possible</a:t>
            </a:r>
            <a:r>
              <a:rPr lang="en-US" dirty="0"/>
              <a:t> – As links are unidirectional.</a:t>
            </a:r>
          </a:p>
          <a:p>
            <a:pPr>
              <a:spcBef>
                <a:spcPts val="600"/>
              </a:spcBef>
            </a:pPr>
            <a:r>
              <a:rPr lang="en-US" b="1" dirty="0"/>
              <a:t>Complex Implementation</a:t>
            </a:r>
            <a:r>
              <a:rPr lang="en-US" dirty="0"/>
              <a:t> – Compared to arrays for simple tasks.</a:t>
            </a:r>
          </a:p>
          <a:p>
            <a:pPr>
              <a:spcBef>
                <a:spcPts val="600"/>
              </a:spcBef>
            </a:pPr>
            <a:r>
              <a:rPr lang="en-US" b="1" dirty="0"/>
              <a:t>Cache Unfriendliness</a:t>
            </a:r>
            <a:r>
              <a:rPr lang="en-US" dirty="0"/>
              <a:t> – Non-contiguous memory reduces access speed.</a:t>
            </a:r>
          </a:p>
        </p:txBody>
      </p:sp>
    </p:spTree>
    <p:extLst>
      <p:ext uri="{BB962C8B-B14F-4D97-AF65-F5344CB8AC3E}">
        <p14:creationId xmlns:p14="http://schemas.microsoft.com/office/powerpoint/2010/main" val="42069040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8D47-9C9B-BBA0-1AA1-6563FA830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Operation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8760A5C-393E-F729-7120-C879C29C0A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0436616"/>
              </p:ext>
            </p:extLst>
          </p:nvPr>
        </p:nvGraphicFramePr>
        <p:xfrm>
          <a:off x="1401207" y="2465819"/>
          <a:ext cx="8579372" cy="3915522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2742777">
                  <a:extLst>
                    <a:ext uri="{9D8B030D-6E8A-4147-A177-3AD203B41FA5}">
                      <a16:colId xmlns:a16="http://schemas.microsoft.com/office/drawing/2014/main" val="1471814824"/>
                    </a:ext>
                  </a:extLst>
                </a:gridCol>
                <a:gridCol w="3589506">
                  <a:extLst>
                    <a:ext uri="{9D8B030D-6E8A-4147-A177-3AD203B41FA5}">
                      <a16:colId xmlns:a16="http://schemas.microsoft.com/office/drawing/2014/main" val="2744451162"/>
                    </a:ext>
                  </a:extLst>
                </a:gridCol>
                <a:gridCol w="2247089">
                  <a:extLst>
                    <a:ext uri="{9D8B030D-6E8A-4147-A177-3AD203B41FA5}">
                      <a16:colId xmlns:a16="http://schemas.microsoft.com/office/drawing/2014/main" val="3019331478"/>
                    </a:ext>
                  </a:extLst>
                </a:gridCol>
              </a:tblGrid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Operation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Time Complexity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339679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Insert at Beginning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Add a new node at start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44628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Insert at End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Add node at tail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9631448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Insert at Position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Add node at a specific 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82582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Delete at Beginning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Remove first node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3352266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Delete at End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Remove last node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1127554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Delete at Position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Remove specific node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0536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Find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9266048"/>
                  </a:ext>
                </a:extLst>
              </a:tr>
              <a:tr h="435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Traverse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Display all nodes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O(n)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4196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1985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7A30C-EE5A-5544-9546-D7B08181C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Inserting an item into a Singly Linked List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62FB1-7D3B-6551-84BF-1FA9E73A8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There are different types of insertions: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Insert a node at the beginning of the linked list 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Insert the node at the end of the linked list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Insert a node at a specified position in the linked list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7253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Content Placeholder 3" descr="Looking for Secrets? Try NARA | laststandonzombieisland">
            <a:extLst>
              <a:ext uri="{FF2B5EF4-FFF2-40B4-BE49-F238E27FC236}">
                <a16:creationId xmlns:a16="http://schemas.microsoft.com/office/drawing/2014/main" id="{12749BF5-1CE9-5D49-C941-70C493191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928" r="-1" b="8823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37757E-36BF-1320-55D2-4F315C8DA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7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0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77599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267D-AFAD-D2BD-5FCD-18852E26A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Inserting a node at the beginning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07180-0388-2BEE-CA90-B9EEB0532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following linked list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Create memory for the </a:t>
            </a:r>
            <a:r>
              <a:rPr lang="en-US" b="1" i="1" dirty="0"/>
              <a:t>new node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i="1" dirty="0"/>
              <a:t>Assign</a:t>
            </a:r>
            <a:r>
              <a:rPr lang="en-US" dirty="0"/>
              <a:t> the value to the </a:t>
            </a:r>
            <a:r>
              <a:rPr lang="en-US" b="1" i="1" dirty="0"/>
              <a:t>data field of the new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the link field of the </a:t>
            </a:r>
            <a:r>
              <a:rPr lang="en-US" b="1" i="1" dirty="0"/>
              <a:t>new node </a:t>
            </a:r>
            <a:r>
              <a:rPr lang="en-US" dirty="0"/>
              <a:t>to point to the </a:t>
            </a:r>
            <a:r>
              <a:rPr lang="en-US" b="1" i="1" dirty="0"/>
              <a:t>starting node </a:t>
            </a:r>
            <a:r>
              <a:rPr lang="en-US" dirty="0"/>
              <a:t>of the linked list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Set the </a:t>
            </a:r>
            <a:r>
              <a:rPr lang="en-US" b="1" i="1" dirty="0"/>
              <a:t>head pointer </a:t>
            </a:r>
            <a:r>
              <a:rPr lang="en-US" dirty="0"/>
              <a:t>(which was pointing to the first node) to point to the </a:t>
            </a:r>
            <a:r>
              <a:rPr lang="en-US" b="1" i="1" dirty="0"/>
              <a:t>new node</a:t>
            </a:r>
            <a:endParaRPr lang="en-IN" b="1" i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1657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06DC0-4525-6537-79BB-0BA55B987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Inserting a node at the end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AB7B2-5AA7-B0C5-439E-C514E2EA4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following linked list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Create memory for the </a:t>
            </a:r>
            <a:r>
              <a:rPr lang="en-US" b="1" i="1" dirty="0"/>
              <a:t>new node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i="1" dirty="0"/>
              <a:t>Assign</a:t>
            </a:r>
            <a:r>
              <a:rPr lang="en-US" b="1" dirty="0"/>
              <a:t> </a:t>
            </a:r>
            <a:r>
              <a:rPr lang="en-US" dirty="0"/>
              <a:t>the value to the </a:t>
            </a:r>
            <a:r>
              <a:rPr lang="en-US" b="1" i="1" dirty="0"/>
              <a:t>data field of the new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the link field </a:t>
            </a:r>
            <a:r>
              <a:rPr lang="en-US" b="1" i="1" dirty="0"/>
              <a:t>NULL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Go to the last node with the help of another pointer called </a:t>
            </a:r>
            <a:r>
              <a:rPr lang="en-US" b="1" i="1" dirty="0"/>
              <a:t>temp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Insert the new node after the </a:t>
            </a:r>
            <a:r>
              <a:rPr lang="en-US" b="1" i="1" dirty="0"/>
              <a:t>last node</a:t>
            </a:r>
            <a:endParaRPr lang="en-IN" b="1" i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67556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87FB4-4243-7DFD-D105-F51E285F2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1176657" cy="1325563"/>
          </a:xfrm>
        </p:spPr>
        <p:txBody>
          <a:bodyPr>
            <a:normAutofit/>
          </a:bodyPr>
          <a:lstStyle/>
          <a:p>
            <a:r>
              <a:rPr lang="en-US" b="1" dirty="0"/>
              <a:t>Inserting a node at a specified position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05F42-5BF2-ADDF-0D81-750D4E85D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Create memory for the </a:t>
            </a:r>
            <a:r>
              <a:rPr lang="en-US" b="1" i="1" dirty="0"/>
              <a:t>new node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i="1" dirty="0"/>
              <a:t>Assign</a:t>
            </a:r>
            <a:r>
              <a:rPr lang="en-US" dirty="0"/>
              <a:t> the value to the </a:t>
            </a:r>
            <a:r>
              <a:rPr lang="en-US" b="1" i="1" dirty="0"/>
              <a:t>data field of the new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i="1" dirty="0"/>
              <a:t>Search</a:t>
            </a:r>
            <a:r>
              <a:rPr lang="en-US" dirty="0"/>
              <a:t> the </a:t>
            </a:r>
            <a:r>
              <a:rPr lang="en-US" dirty="0" err="1"/>
              <a:t>nodeA</a:t>
            </a:r>
            <a:r>
              <a:rPr lang="en-US" dirty="0"/>
              <a:t> with the help of the pointer </a:t>
            </a:r>
            <a:r>
              <a:rPr lang="en-US" b="1" i="1" dirty="0"/>
              <a:t>temp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If there is </a:t>
            </a:r>
            <a:r>
              <a:rPr lang="en-US" b="1" i="1" dirty="0"/>
              <a:t>no </a:t>
            </a:r>
            <a:r>
              <a:rPr lang="en-US" b="1" i="1" dirty="0" err="1"/>
              <a:t>nodeA</a:t>
            </a:r>
            <a:r>
              <a:rPr lang="en-US" b="1" i="1" dirty="0"/>
              <a:t> </a:t>
            </a:r>
            <a:r>
              <a:rPr lang="en-US" dirty="0"/>
              <a:t>in the list, then the position entered is </a:t>
            </a:r>
            <a:r>
              <a:rPr lang="en-US" b="1" i="1" dirty="0"/>
              <a:t>out of range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the </a:t>
            </a:r>
            <a:r>
              <a:rPr lang="en-US" b="1" i="1" dirty="0"/>
              <a:t>link field of the new node </a:t>
            </a:r>
            <a:r>
              <a:rPr lang="en-US" dirty="0"/>
              <a:t>to point to </a:t>
            </a:r>
            <a:r>
              <a:rPr lang="en-US" b="1" i="1" dirty="0" err="1"/>
              <a:t>nodeB</a:t>
            </a:r>
            <a:r>
              <a:rPr lang="en-US" b="1" i="1" dirty="0"/>
              <a:t> 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the </a:t>
            </a:r>
            <a:r>
              <a:rPr lang="en-US" b="1" i="1" dirty="0"/>
              <a:t>link field of </a:t>
            </a:r>
            <a:r>
              <a:rPr lang="en-US" b="1" i="1" dirty="0" err="1"/>
              <a:t>nodeA</a:t>
            </a:r>
            <a:r>
              <a:rPr lang="en-US" b="1" i="1" dirty="0"/>
              <a:t> </a:t>
            </a:r>
            <a:r>
              <a:rPr lang="en-US" dirty="0"/>
              <a:t>to point to the </a:t>
            </a:r>
            <a:r>
              <a:rPr lang="en-US" b="1" i="1" dirty="0"/>
              <a:t>new node</a:t>
            </a:r>
            <a:endParaRPr lang="en-IN" b="1" i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5029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CC51-15C0-2C8B-CC82-C185E145D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an item into a Singly Linked List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CEC14-CDAB-06BE-66CC-F5D106CB1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deletion operation is classified into following types: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Deletion of first node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Deletion of last node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Deleting the node at a specified position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3935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E0D26-7F28-CFE8-54B1-E92A9C3F3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 ---------------- DELETION PHASE 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C1015-9580-7949-36B4-B8E06B56D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4161017"/>
          </a:xfrm>
        </p:spPr>
        <p:txBody>
          <a:bodyPr>
            <a:normAutofit fontScale="92500" lnSpcReduction="10000"/>
          </a:bodyPr>
          <a:lstStyle/>
          <a:p>
            <a:r>
              <a:rPr lang="en-IN" dirty="0" err="1"/>
              <a:t>printf</a:t>
            </a:r>
            <a:r>
              <a:rPr lang="en-IN" dirty="0"/>
              <a:t>("Nodes in the list\n");</a:t>
            </a:r>
          </a:p>
          <a:p>
            <a:r>
              <a:rPr lang="en-IN" dirty="0"/>
              <a:t>display(head);</a:t>
            </a:r>
          </a:p>
          <a:p>
            <a:r>
              <a:rPr lang="en-IN" dirty="0"/>
              <a:t>    do {</a:t>
            </a:r>
          </a:p>
          <a:p>
            <a:r>
              <a:rPr lang="en-IN" dirty="0"/>
              <a:t>        if (head == NULL) {</a:t>
            </a:r>
          </a:p>
          <a:p>
            <a:r>
              <a:rPr lang="en-IN" dirty="0"/>
              <a:t>            </a:t>
            </a:r>
            <a:r>
              <a:rPr lang="en-IN" dirty="0" err="1"/>
              <a:t>printf</a:t>
            </a:r>
            <a:r>
              <a:rPr lang="en-IN" dirty="0"/>
              <a:t>("List is empty! Nothing to delete.\n");</a:t>
            </a:r>
          </a:p>
          <a:p>
            <a:r>
              <a:rPr lang="en-IN" dirty="0"/>
              <a:t>            break;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("Current number of elements: %d\n", count);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("Enter position to delete (1 to %d): ", count);</a:t>
            </a:r>
          </a:p>
          <a:p>
            <a:r>
              <a:rPr lang="en-IN" dirty="0"/>
              <a:t>        </a:t>
            </a:r>
            <a:r>
              <a:rPr lang="en-IN" dirty="0" err="1"/>
              <a:t>scanf</a:t>
            </a:r>
            <a:r>
              <a:rPr lang="en-IN" dirty="0"/>
              <a:t>("%d", &amp;</a:t>
            </a:r>
            <a:r>
              <a:rPr lang="en-IN" dirty="0" err="1"/>
              <a:t>pos</a:t>
            </a:r>
            <a:r>
              <a:rPr lang="en-IN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98589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2C3A-CEED-68EC-EBA6-23A49C1E6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 node at the beginning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EECEA-A5B8-D97A-BAAE-9795E94ED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86" y="2521887"/>
            <a:ext cx="5155235" cy="3549045"/>
          </a:xfr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Check whether the list is </a:t>
            </a:r>
            <a:r>
              <a:rPr lang="en-US" b="1" i="1" dirty="0"/>
              <a:t>empty</a:t>
            </a:r>
            <a:r>
              <a:rPr lang="en-US" dirty="0"/>
              <a:t> or </a:t>
            </a:r>
            <a:r>
              <a:rPr lang="en-US" b="1" i="1" dirty="0"/>
              <a:t>not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</a:t>
            </a:r>
            <a:r>
              <a:rPr lang="en-US" b="1" i="1" dirty="0"/>
              <a:t>HEAD </a:t>
            </a:r>
            <a:r>
              <a:rPr lang="en-US" dirty="0"/>
              <a:t>to point to the </a:t>
            </a:r>
            <a:r>
              <a:rPr lang="en-US" b="1" i="1" dirty="0"/>
              <a:t>second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Free the </a:t>
            </a:r>
            <a:r>
              <a:rPr lang="en-US" b="1" i="1" dirty="0"/>
              <a:t>first node</a:t>
            </a:r>
            <a:endParaRPr lang="en-IN" b="1" i="1" dirty="0"/>
          </a:p>
          <a:p>
            <a:endParaRPr lang="en-IN" dirty="0"/>
          </a:p>
        </p:txBody>
      </p:sp>
      <p:pic>
        <p:nvPicPr>
          <p:cNvPr id="1026" name="Picture 9">
            <a:extLst>
              <a:ext uri="{FF2B5EF4-FFF2-40B4-BE49-F238E27FC236}">
                <a16:creationId xmlns:a16="http://schemas.microsoft.com/office/drawing/2014/main" id="{F8566CFD-2C56-1ADB-2B37-7A42DB5B9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884" y="2388037"/>
            <a:ext cx="6434045" cy="3993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18613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152CF-3FD2-4E0B-528B-DB4797CD7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BFC47-38DD-575A-68D3-6C368BBA9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 node at the beginning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26CAF-6A59-D69D-58B7-B242E6DB6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86" y="2521887"/>
            <a:ext cx="6682478" cy="3549045"/>
          </a:xfrm>
        </p:spPr>
        <p:txBody>
          <a:bodyPr/>
          <a:lstStyle/>
          <a:p>
            <a:pPr lvl="0"/>
            <a:r>
              <a:rPr lang="en-US" b="1" dirty="0"/>
              <a:t>if (pos == 1) { </a:t>
            </a:r>
          </a:p>
          <a:p>
            <a:pPr lvl="0"/>
            <a:r>
              <a:rPr lang="en-US" b="1" dirty="0"/>
              <a:t>            temp = head;</a:t>
            </a:r>
          </a:p>
          <a:p>
            <a:pPr lvl="0"/>
            <a:r>
              <a:rPr lang="en-US" b="1" dirty="0"/>
              <a:t>            head = head-&gt;link;</a:t>
            </a:r>
          </a:p>
          <a:p>
            <a:pPr lvl="0"/>
            <a:r>
              <a:rPr lang="en-US" b="1" dirty="0"/>
              <a:t>            </a:t>
            </a:r>
            <a:r>
              <a:rPr lang="en-US" b="1" dirty="0" err="1"/>
              <a:t>printf</a:t>
            </a:r>
            <a:r>
              <a:rPr lang="en-US" b="1" dirty="0"/>
              <a:t>("Deleted %d\n", temp-&gt;data);</a:t>
            </a:r>
          </a:p>
          <a:p>
            <a:pPr lvl="0"/>
            <a:r>
              <a:rPr lang="en-US" b="1" dirty="0"/>
              <a:t>            free(temp);</a:t>
            </a:r>
          </a:p>
          <a:p>
            <a:pPr lvl="0"/>
            <a:r>
              <a:rPr lang="en-US" b="1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1720348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0B047-547E-2CC2-E68A-5ABD2F7C4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7479-A58E-684B-9FB7-846C41FA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 node at the end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B2DA4-171B-0AF8-9B63-AA57559A5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86" y="2521887"/>
            <a:ext cx="7820614" cy="3549045"/>
          </a:xfr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Check whether the list is </a:t>
            </a:r>
            <a:r>
              <a:rPr lang="en-US" b="1" i="1" dirty="0"/>
              <a:t>empty</a:t>
            </a:r>
            <a:r>
              <a:rPr lang="en-US" dirty="0"/>
              <a:t> or </a:t>
            </a:r>
            <a:r>
              <a:rPr lang="en-US" b="1" i="1" dirty="0"/>
              <a:t>not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b="1" i="1" dirty="0"/>
              <a:t>traversing</a:t>
            </a:r>
            <a:r>
              <a:rPr lang="en-US" dirty="0"/>
              <a:t> the list till the </a:t>
            </a:r>
            <a:r>
              <a:rPr lang="en-US" b="1" i="1" dirty="0"/>
              <a:t>last but one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Set the link field of the last but one node to </a:t>
            </a:r>
            <a:r>
              <a:rPr lang="en-US" b="1" i="1" dirty="0"/>
              <a:t>NULL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Free the </a:t>
            </a:r>
            <a:r>
              <a:rPr lang="en-US" b="1" i="1" dirty="0"/>
              <a:t>last node</a:t>
            </a:r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3922351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B5E33-8396-599C-A560-5D7CFB7D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63CC3-812D-7803-4CE5-2C11764A4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 node at the end of the SLL</a:t>
            </a:r>
            <a:endParaRPr lang="en-IN" dirty="0"/>
          </a:p>
        </p:txBody>
      </p:sp>
      <p:pic>
        <p:nvPicPr>
          <p:cNvPr id="2050" name="Picture 8">
            <a:extLst>
              <a:ext uri="{FF2B5EF4-FFF2-40B4-BE49-F238E27FC236}">
                <a16:creationId xmlns:a16="http://schemas.microsoft.com/office/drawing/2014/main" id="{A1A389B8-785A-864E-A57F-8E2993C0B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81" y="2471852"/>
            <a:ext cx="5775092" cy="385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7">
            <a:extLst>
              <a:ext uri="{FF2B5EF4-FFF2-40B4-BE49-F238E27FC236}">
                <a16:creationId xmlns:a16="http://schemas.microsoft.com/office/drawing/2014/main" id="{BEF771C6-D507-D9F8-D1D6-F03C4F354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306" y="2471851"/>
            <a:ext cx="5912841" cy="385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5969EBA-1A9E-E7C3-C2F5-93FC57C07C17}"/>
              </a:ext>
            </a:extLst>
          </p:cNvPr>
          <p:cNvCxnSpPr/>
          <p:nvPr/>
        </p:nvCxnSpPr>
        <p:spPr>
          <a:xfrm>
            <a:off x="6057088" y="2341529"/>
            <a:ext cx="0" cy="41731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84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2039A-DADF-34A3-90F9-F47726585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336BD-6F02-D9E0-00B1-D625EB642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Deleting a node at the end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4FEC8-A515-7C77-CFD7-B53CA3E90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86" y="2431915"/>
            <a:ext cx="5427610" cy="4299625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en-US" b="1" dirty="0"/>
              <a:t>else if (pos &gt;= count) {</a:t>
            </a:r>
          </a:p>
          <a:p>
            <a:pPr lvl="0"/>
            <a:r>
              <a:rPr lang="en-US" b="1" dirty="0"/>
              <a:t>            struct Node* </a:t>
            </a:r>
            <a:r>
              <a:rPr lang="en-US" b="1" dirty="0" err="1"/>
              <a:t>prev</a:t>
            </a:r>
            <a:r>
              <a:rPr lang="en-US" b="1" dirty="0"/>
              <a:t> = NULL;</a:t>
            </a:r>
          </a:p>
          <a:p>
            <a:pPr lvl="0"/>
            <a:r>
              <a:rPr lang="en-US" b="1" dirty="0"/>
              <a:t>            temp = head;</a:t>
            </a:r>
          </a:p>
          <a:p>
            <a:pPr lvl="0"/>
            <a:r>
              <a:rPr lang="en-US" b="1" dirty="0"/>
              <a:t>            while (temp-&gt;link != NULL) {</a:t>
            </a:r>
          </a:p>
          <a:p>
            <a:pPr lvl="0"/>
            <a:r>
              <a:rPr lang="en-US" b="1" dirty="0"/>
              <a:t>                </a:t>
            </a:r>
            <a:r>
              <a:rPr lang="en-US" b="1" dirty="0" err="1"/>
              <a:t>prev</a:t>
            </a:r>
            <a:r>
              <a:rPr lang="en-US" b="1" dirty="0"/>
              <a:t> = temp;</a:t>
            </a:r>
          </a:p>
          <a:p>
            <a:pPr lvl="0"/>
            <a:r>
              <a:rPr lang="en-US" b="1" dirty="0"/>
              <a:t>                temp = temp-&gt;link;</a:t>
            </a:r>
          </a:p>
          <a:p>
            <a:pPr lvl="0"/>
            <a:r>
              <a:rPr lang="en-US" b="1" dirty="0"/>
              <a:t>            }</a:t>
            </a:r>
          </a:p>
          <a:p>
            <a:pPr lvl="0"/>
            <a:r>
              <a:rPr lang="en-US" b="1" dirty="0"/>
              <a:t>            if (</a:t>
            </a:r>
            <a:r>
              <a:rPr lang="en-US" b="1" dirty="0" err="1"/>
              <a:t>prev</a:t>
            </a:r>
            <a:r>
              <a:rPr lang="en-US" b="1" dirty="0"/>
              <a:t> != NULL)</a:t>
            </a:r>
          </a:p>
          <a:p>
            <a:pPr lvl="0"/>
            <a:r>
              <a:rPr lang="en-US" b="1" dirty="0"/>
              <a:t>                </a:t>
            </a:r>
            <a:r>
              <a:rPr lang="en-US" b="1" dirty="0" err="1"/>
              <a:t>prev</a:t>
            </a:r>
            <a:r>
              <a:rPr lang="en-US" b="1" dirty="0"/>
              <a:t>-&gt;link = NULL;</a:t>
            </a:r>
          </a:p>
          <a:p>
            <a:pPr lvl="0"/>
            <a:r>
              <a:rPr lang="en-US" b="1" dirty="0"/>
              <a:t>            else</a:t>
            </a:r>
          </a:p>
          <a:p>
            <a:pPr lvl="0"/>
            <a:r>
              <a:rPr lang="en-US" b="1" dirty="0"/>
              <a:t>                head = NULL;</a:t>
            </a:r>
          </a:p>
          <a:p>
            <a:pPr lvl="0"/>
            <a:r>
              <a:rPr lang="en-US" b="1" dirty="0"/>
              <a:t>            </a:t>
            </a:r>
            <a:r>
              <a:rPr lang="en-US" b="1" dirty="0" err="1"/>
              <a:t>printf</a:t>
            </a:r>
            <a:r>
              <a:rPr lang="en-US" b="1" dirty="0"/>
              <a:t>("Deleted %d\n", temp-&gt;data);</a:t>
            </a:r>
          </a:p>
          <a:p>
            <a:pPr lvl="0"/>
            <a:r>
              <a:rPr lang="en-US" b="1" dirty="0"/>
              <a:t>            free(temp);</a:t>
            </a:r>
          </a:p>
          <a:p>
            <a:pPr lvl="0"/>
            <a:r>
              <a:rPr lang="en-US" b="1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1720345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" name="Rectangle 115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2BF28-45C5-2FA3-31F2-4E67D2D91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9784" y="787068"/>
            <a:ext cx="5632704" cy="18906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Organized Data</a:t>
            </a:r>
          </a:p>
        </p:txBody>
      </p:sp>
      <p:pic>
        <p:nvPicPr>
          <p:cNvPr id="4" name="Content Placeholder 3" descr="Expert Kitchen Design">
            <a:extLst>
              <a:ext uri="{FF2B5EF4-FFF2-40B4-BE49-F238E27FC236}">
                <a16:creationId xmlns:a16="http://schemas.microsoft.com/office/drawing/2014/main" id="{9A3A8667-CC70-7862-DDD7-E6B262C951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6998" r="2" b="22226"/>
          <a:stretch>
            <a:fillRect/>
          </a:stretch>
        </p:blipFill>
        <p:spPr>
          <a:xfrm>
            <a:off x="-5" y="10"/>
            <a:ext cx="4206236" cy="2286844"/>
          </a:xfrm>
          <a:prstGeom prst="rect">
            <a:avLst/>
          </a:prstGeom>
        </p:spPr>
      </p:pic>
      <p:pic>
        <p:nvPicPr>
          <p:cNvPr id="6" name="Picture 5" descr="Small Home Interior Design Services">
            <a:extLst>
              <a:ext uri="{FF2B5EF4-FFF2-40B4-BE49-F238E27FC236}">
                <a16:creationId xmlns:a16="http://schemas.microsoft.com/office/drawing/2014/main" id="{44E685D5-27F8-369E-5BD2-E961F56E5F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7048" r="-1" b="22040"/>
          <a:stretch>
            <a:fillRect/>
          </a:stretch>
        </p:blipFill>
        <p:spPr>
          <a:xfrm>
            <a:off x="-1" y="2284293"/>
            <a:ext cx="4206236" cy="2286854"/>
          </a:xfrm>
          <a:prstGeom prst="rect">
            <a:avLst/>
          </a:prstGeom>
        </p:spPr>
      </p:pic>
      <p:grpSp>
        <p:nvGrpSpPr>
          <p:cNvPr id="118" name="Graphic 78">
            <a:extLst>
              <a:ext uri="{FF2B5EF4-FFF2-40B4-BE49-F238E27FC236}">
                <a16:creationId xmlns:a16="http://schemas.microsoft.com/office/drawing/2014/main" id="{5E46079A-4648-465E-9D1A-479174C9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29784" y="3092185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19" name="Graphic 78">
              <a:extLst>
                <a:ext uri="{FF2B5EF4-FFF2-40B4-BE49-F238E27FC236}">
                  <a16:creationId xmlns:a16="http://schemas.microsoft.com/office/drawing/2014/main" id="{A3BA42E0-6D8E-44BF-AC6B-5FB25C200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0" name="Graphic 78">
              <a:extLst>
                <a:ext uri="{FF2B5EF4-FFF2-40B4-BE49-F238E27FC236}">
                  <a16:creationId xmlns:a16="http://schemas.microsoft.com/office/drawing/2014/main" id="{91EF6403-FD18-4EC0-840F-8F70F3494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21" name="Graphic 78">
                <a:extLst>
                  <a:ext uri="{FF2B5EF4-FFF2-40B4-BE49-F238E27FC236}">
                    <a16:creationId xmlns:a16="http://schemas.microsoft.com/office/drawing/2014/main" id="{92B6AD13-0D11-4C0C-A362-E048C9732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Graphic 78">
                <a:extLst>
                  <a:ext uri="{FF2B5EF4-FFF2-40B4-BE49-F238E27FC236}">
                    <a16:creationId xmlns:a16="http://schemas.microsoft.com/office/drawing/2014/main" id="{61DDD1A9-F0A4-4900-9DEF-F6B383361B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Graphic 78">
                <a:extLst>
                  <a:ext uri="{FF2B5EF4-FFF2-40B4-BE49-F238E27FC236}">
                    <a16:creationId xmlns:a16="http://schemas.microsoft.com/office/drawing/2014/main" id="{F26977AE-F962-40FD-945B-D1E106951B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Graphic 78">
                <a:extLst>
                  <a:ext uri="{FF2B5EF4-FFF2-40B4-BE49-F238E27FC236}">
                    <a16:creationId xmlns:a16="http://schemas.microsoft.com/office/drawing/2014/main" id="{6078955A-1871-4463-B23D-8AD33984C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Picture 4" descr="Superman flying poster HD wallpaper ...">
            <a:extLst>
              <a:ext uri="{FF2B5EF4-FFF2-40B4-BE49-F238E27FC236}">
                <a16:creationId xmlns:a16="http://schemas.microsoft.com/office/drawing/2014/main" id="{B04785C3-0FCD-FC90-8074-96F37F36A0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112" r="2" b="2"/>
          <a:stretch>
            <a:fillRect/>
          </a:stretch>
        </p:blipFill>
        <p:spPr>
          <a:xfrm>
            <a:off x="-1" y="4571146"/>
            <a:ext cx="4206236" cy="2286854"/>
          </a:xfrm>
          <a:prstGeom prst="rect">
            <a:avLst/>
          </a:prstGeom>
        </p:spPr>
      </p:pic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62F1D297-74F5-4948-9655-BC87A30A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5738001"/>
            <a:ext cx="4566429" cy="1119999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756DB040-BB4B-446D-9172-7253A5660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1520" y="5268428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8AE7480-26E8-4D60-9ABF-DF801570B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644645D-B360-4E3D-A96A-6D9CE4F3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E99C8E1E-3260-4E6A-83CA-933468316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2" name="Graphic 12">
              <a:extLst>
                <a:ext uri="{FF2B5EF4-FFF2-40B4-BE49-F238E27FC236}">
                  <a16:creationId xmlns:a16="http://schemas.microsoft.com/office/drawing/2014/main" id="{3A551C21-5423-4320-86B3-CA6956E7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Graphic 15">
              <a:extLst>
                <a:ext uri="{FF2B5EF4-FFF2-40B4-BE49-F238E27FC236}">
                  <a16:creationId xmlns:a16="http://schemas.microsoft.com/office/drawing/2014/main" id="{6D1A9E3F-8323-45A6-B267-8EA6B1A00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Graphic 15">
              <a:extLst>
                <a:ext uri="{FF2B5EF4-FFF2-40B4-BE49-F238E27FC236}">
                  <a16:creationId xmlns:a16="http://schemas.microsoft.com/office/drawing/2014/main" id="{F4049F71-8749-4860-8F6D-611D459A9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9D62868-92E4-42DF-9CF9-A9190CC14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922ED65-5C5E-81C2-EBDC-910C11E9D166}"/>
              </a:ext>
            </a:extLst>
          </p:cNvPr>
          <p:cNvSpPr txBox="1">
            <a:spLocks/>
          </p:cNvSpPr>
          <p:nvPr/>
        </p:nvSpPr>
        <p:spPr>
          <a:xfrm>
            <a:off x="5129784" y="3429000"/>
            <a:ext cx="5632704" cy="2641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i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dirty="0">
                <a:latin typeface="+mn-lt"/>
                <a:ea typeface="+mn-ea"/>
                <a:cs typeface="+mn-cs"/>
              </a:rPr>
              <a:t>Quick access</a:t>
            </a:r>
          </a:p>
          <a:p>
            <a:pPr marL="571500" indent="-5715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dirty="0">
                <a:latin typeface="+mn-lt"/>
                <a:ea typeface="+mn-ea"/>
                <a:cs typeface="+mn-cs"/>
              </a:rPr>
              <a:t>Effective Memory Utilization</a:t>
            </a:r>
          </a:p>
          <a:p>
            <a:pPr marL="571500" indent="-5715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dirty="0">
                <a:latin typeface="+mn-lt"/>
                <a:ea typeface="+mn-ea"/>
                <a:cs typeface="+mn-cs"/>
              </a:rPr>
              <a:t>Better Performance</a:t>
            </a:r>
          </a:p>
          <a:p>
            <a:pPr marL="571500" indent="-5715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0">
              <a:latin typeface="+mn-lt"/>
              <a:ea typeface="+mn-ea"/>
              <a:cs typeface="+mn-cs"/>
            </a:endParaRPr>
          </a:p>
          <a:p>
            <a:pPr marL="571500" indent="-5715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i="0">
              <a:latin typeface="+mn-lt"/>
              <a:ea typeface="+mn-ea"/>
              <a:cs typeface="+mn-cs"/>
            </a:endParaRPr>
          </a:p>
          <a:p>
            <a:pPr algn="r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b="1" dirty="0">
                <a:latin typeface="+mn-lt"/>
                <a:ea typeface="+mn-ea"/>
                <a:cs typeface="+mn-cs"/>
              </a:rPr>
              <a:t>Data Structure</a:t>
            </a:r>
          </a:p>
        </p:txBody>
      </p:sp>
    </p:spTree>
    <p:extLst>
      <p:ext uri="{BB962C8B-B14F-4D97-AF65-F5344CB8AC3E}">
        <p14:creationId xmlns:p14="http://schemas.microsoft.com/office/powerpoint/2010/main" val="2646517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FDA072-CCF9-96E4-960B-6E2EE8105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ABFD7-EB1C-ECD9-30A7-6C01B8894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1293389" cy="1325563"/>
          </a:xfrm>
        </p:spPr>
        <p:txBody>
          <a:bodyPr/>
          <a:lstStyle/>
          <a:p>
            <a:r>
              <a:rPr lang="en-US" b="1" dirty="0"/>
              <a:t>Deleting a node at a specified position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81D5C-168A-A3F6-F1A4-0244E78FE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04" y="2521887"/>
            <a:ext cx="8472367" cy="3549045"/>
          </a:xfr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Check whether the list is </a:t>
            </a:r>
            <a:r>
              <a:rPr lang="en-US" b="1" i="1" dirty="0"/>
              <a:t>empty</a:t>
            </a:r>
            <a:r>
              <a:rPr lang="en-US" dirty="0"/>
              <a:t> or </a:t>
            </a:r>
            <a:r>
              <a:rPr lang="en-US" b="1" i="1" dirty="0"/>
              <a:t>not</a:t>
            </a:r>
            <a:r>
              <a:rPr lang="en-US" dirty="0"/>
              <a:t> 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Search the </a:t>
            </a:r>
            <a:r>
              <a:rPr lang="en-US" b="1" i="1" dirty="0"/>
              <a:t>desired node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Check whether the </a:t>
            </a:r>
            <a:r>
              <a:rPr lang="en-US" b="1" i="1" dirty="0"/>
              <a:t>specified node</a:t>
            </a:r>
            <a:r>
              <a:rPr lang="en-US" dirty="0"/>
              <a:t> is present in the </a:t>
            </a:r>
            <a:r>
              <a:rPr lang="en-US" b="1" i="1" dirty="0"/>
              <a:t>first</a:t>
            </a:r>
            <a:endParaRPr lang="en-IN" b="1" i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dirty="0"/>
              <a:t>Make the link field of </a:t>
            </a:r>
            <a:r>
              <a:rPr lang="en-US" b="1" i="1" dirty="0" err="1"/>
              <a:t>nodeA</a:t>
            </a:r>
            <a:r>
              <a:rPr lang="en-US" dirty="0"/>
              <a:t> to point to </a:t>
            </a:r>
            <a:r>
              <a:rPr lang="en-US" b="1" i="1" dirty="0" err="1"/>
              <a:t>nodeB</a:t>
            </a:r>
            <a:r>
              <a:rPr lang="en-US" dirty="0"/>
              <a:t> </a:t>
            </a:r>
            <a:endParaRPr lang="en-IN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i="1" dirty="0"/>
              <a:t>Free</a:t>
            </a:r>
            <a:r>
              <a:rPr lang="en-US" dirty="0"/>
              <a:t> the node between </a:t>
            </a:r>
            <a:r>
              <a:rPr lang="en-US" b="1" i="1" dirty="0" err="1"/>
              <a:t>nodeA</a:t>
            </a:r>
            <a:r>
              <a:rPr lang="en-US" dirty="0"/>
              <a:t> and </a:t>
            </a:r>
            <a:r>
              <a:rPr lang="en-US" b="1" i="1" dirty="0" err="1"/>
              <a:t>nodeB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09553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84EC5-C13E-9C20-DE73-89A4ED5DB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48215-C1EA-1249-587E-B3105827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1293389" cy="1325563"/>
          </a:xfrm>
        </p:spPr>
        <p:txBody>
          <a:bodyPr/>
          <a:lstStyle/>
          <a:p>
            <a:r>
              <a:rPr lang="en-US" b="1" dirty="0"/>
              <a:t>Deleting a node at a specified position of the SLL</a:t>
            </a:r>
            <a:endParaRPr lang="en-IN" dirty="0"/>
          </a:p>
        </p:txBody>
      </p:sp>
      <p:pic>
        <p:nvPicPr>
          <p:cNvPr id="5122" name="Picture 6">
            <a:extLst>
              <a:ext uri="{FF2B5EF4-FFF2-40B4-BE49-F238E27FC236}">
                <a16:creationId xmlns:a16="http://schemas.microsoft.com/office/drawing/2014/main" id="{2CECA9C4-34B1-9C8D-40ED-760FE71C2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786" y="2425362"/>
            <a:ext cx="5508625" cy="424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5">
            <a:extLst>
              <a:ext uri="{FF2B5EF4-FFF2-40B4-BE49-F238E27FC236}">
                <a16:creationId xmlns:a16="http://schemas.microsoft.com/office/drawing/2014/main" id="{52D24466-7492-7C94-3157-C5E29FD88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58" y="2425362"/>
            <a:ext cx="5326063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A6AB67-F981-3CB8-3DA8-DE2A50BC7592}"/>
              </a:ext>
            </a:extLst>
          </p:cNvPr>
          <p:cNvCxnSpPr/>
          <p:nvPr/>
        </p:nvCxnSpPr>
        <p:spPr>
          <a:xfrm>
            <a:off x="6255306" y="2497171"/>
            <a:ext cx="0" cy="41731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3869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89CE3-822F-3813-B46C-EAEABADB5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685C-C9E3-AD0D-98E4-E91EAD43B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1293389" cy="1325563"/>
          </a:xfrm>
        </p:spPr>
        <p:txBody>
          <a:bodyPr/>
          <a:lstStyle/>
          <a:p>
            <a:r>
              <a:rPr lang="en-US" b="1" dirty="0"/>
              <a:t>Deleting a node at a specified position of the 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90D8F-98FD-5C50-8558-F03238B9C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68" y="2434338"/>
            <a:ext cx="8472367" cy="4248564"/>
          </a:xfrm>
        </p:spPr>
        <p:txBody>
          <a:bodyPr>
            <a:normAutofit lnSpcReduction="10000"/>
          </a:bodyPr>
          <a:lstStyle/>
          <a:p>
            <a:pPr lvl="0">
              <a:spcBef>
                <a:spcPts val="600"/>
              </a:spcBef>
            </a:pPr>
            <a:r>
              <a:rPr lang="en-IN" sz="1800" dirty="0"/>
              <a:t>else { 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struct Node* </a:t>
            </a:r>
            <a:r>
              <a:rPr lang="en-IN" sz="1800" dirty="0" err="1"/>
              <a:t>prev</a:t>
            </a:r>
            <a:r>
              <a:rPr lang="en-IN" sz="1800" dirty="0"/>
              <a:t> = head;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temp = head;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for (i = 1; i &lt; </a:t>
            </a:r>
            <a:r>
              <a:rPr lang="en-IN" sz="1800" dirty="0" err="1"/>
              <a:t>pos</a:t>
            </a:r>
            <a:r>
              <a:rPr lang="en-IN" sz="1800" dirty="0"/>
              <a:t>; i++) {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    </a:t>
            </a:r>
            <a:r>
              <a:rPr lang="en-IN" sz="1800" dirty="0" err="1"/>
              <a:t>prev</a:t>
            </a:r>
            <a:r>
              <a:rPr lang="en-IN" sz="1800" dirty="0"/>
              <a:t> = temp;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    temp = temp-&gt;link;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}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</a:t>
            </a:r>
            <a:r>
              <a:rPr lang="en-IN" sz="1800" dirty="0" err="1"/>
              <a:t>prev</a:t>
            </a:r>
            <a:r>
              <a:rPr lang="en-IN" sz="1800" dirty="0"/>
              <a:t>-&gt;link = temp-&gt;link;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</a:t>
            </a:r>
            <a:r>
              <a:rPr lang="en-IN" sz="1800" dirty="0" err="1"/>
              <a:t>printf</a:t>
            </a:r>
            <a:r>
              <a:rPr lang="en-IN" sz="1800" dirty="0"/>
              <a:t>("Deleted %d\n", temp-&gt;data);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    free(temp);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}</a:t>
            </a:r>
          </a:p>
          <a:p>
            <a:pPr lvl="0">
              <a:spcBef>
                <a:spcPts val="600"/>
              </a:spcBef>
            </a:pPr>
            <a:r>
              <a:rPr lang="en-IN" sz="1800" dirty="0"/>
              <a:t>        count--;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36B2A-35D4-967D-6BA5-198FF88A33F1}"/>
              </a:ext>
            </a:extLst>
          </p:cNvPr>
          <p:cNvSpPr txBox="1"/>
          <p:nvPr/>
        </p:nvSpPr>
        <p:spPr>
          <a:xfrm>
            <a:off x="5435718" y="2700064"/>
            <a:ext cx="609437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IN"/>
              <a:t>        display</a:t>
            </a:r>
            <a:r>
              <a:rPr lang="en-IN" dirty="0"/>
              <a:t>(head);</a:t>
            </a:r>
          </a:p>
          <a:p>
            <a:pPr lvl="0"/>
            <a:r>
              <a:rPr lang="en-IN" dirty="0"/>
              <a:t>        if (head == NULL) {</a:t>
            </a:r>
          </a:p>
          <a:p>
            <a:pPr lvl="0"/>
            <a:r>
              <a:rPr lang="en-IN" dirty="0"/>
              <a:t>            </a:t>
            </a:r>
            <a:r>
              <a:rPr lang="en-IN" dirty="0" err="1"/>
              <a:t>printf</a:t>
            </a:r>
            <a:r>
              <a:rPr lang="en-IN" dirty="0"/>
              <a:t>("List is now empty.\n");</a:t>
            </a:r>
          </a:p>
          <a:p>
            <a:pPr lvl="0"/>
            <a:r>
              <a:rPr lang="en-IN" dirty="0"/>
              <a:t>            break;</a:t>
            </a:r>
          </a:p>
          <a:p>
            <a:pPr lvl="0"/>
            <a:r>
              <a:rPr lang="en-IN" dirty="0"/>
              <a:t>        }</a:t>
            </a:r>
          </a:p>
          <a:p>
            <a:pPr lvl="0"/>
            <a:endParaRPr lang="en-IN" dirty="0"/>
          </a:p>
          <a:p>
            <a:pPr lvl="0"/>
            <a:r>
              <a:rPr lang="en-IN" dirty="0" err="1"/>
              <a:t>printf</a:t>
            </a:r>
            <a:r>
              <a:rPr lang="en-IN" dirty="0"/>
              <a:t>("Do you want to delete another node? (y/n): ");</a:t>
            </a:r>
          </a:p>
          <a:p>
            <a:pPr lvl="0"/>
            <a:r>
              <a:rPr lang="en-IN" dirty="0"/>
              <a:t>        </a:t>
            </a:r>
            <a:r>
              <a:rPr lang="en-IN" dirty="0" err="1"/>
              <a:t>scanf</a:t>
            </a:r>
            <a:r>
              <a:rPr lang="en-IN" dirty="0"/>
              <a:t>(" %c", &amp;choice);</a:t>
            </a:r>
          </a:p>
          <a:p>
            <a:pPr lvl="0"/>
            <a:r>
              <a:rPr lang="en-IN" dirty="0"/>
              <a:t>    } while (choice == 'y' || choice == 'Y');</a:t>
            </a:r>
          </a:p>
          <a:p>
            <a:pPr lvl="0"/>
            <a:endParaRPr lang="en-IN" dirty="0"/>
          </a:p>
          <a:p>
            <a:pPr lvl="0"/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("Program terminated.\n");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5E1028-A580-A31A-F809-ECAE0543ADC6}"/>
              </a:ext>
            </a:extLst>
          </p:cNvPr>
          <p:cNvCxnSpPr/>
          <p:nvPr/>
        </p:nvCxnSpPr>
        <p:spPr>
          <a:xfrm>
            <a:off x="5272391" y="2324911"/>
            <a:ext cx="0" cy="41731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7913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6D4-2977-3853-5EB4-A1B8B5AC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Circular Single Linked List (CSLL)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A3946-4F69-1DE4-5FB7-A778BD727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427628" cy="354904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linked list where the last node points back to the first node (head) instead of NULL.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makes the list circular and allows traversal starting from any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SLL ends with NULL, CSLL ends with head.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Insert/Delete at beginning or end require </a:t>
            </a:r>
            <a:r>
              <a:rPr lang="en-US" b="1" dirty="0"/>
              <a:t>updating last nodes next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1028" name="Picture 4" descr="Is it a Circular Linked List? - Naukri Code 360">
            <a:extLst>
              <a:ext uri="{FF2B5EF4-FFF2-40B4-BE49-F238E27FC236}">
                <a16:creationId xmlns:a16="http://schemas.microsoft.com/office/drawing/2014/main" id="{0E7CD83B-B22E-0121-4252-CE89CC98A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66"/>
          <a:stretch>
            <a:fillRect/>
          </a:stretch>
        </p:blipFill>
        <p:spPr bwMode="auto">
          <a:xfrm>
            <a:off x="389107" y="4546926"/>
            <a:ext cx="6379410" cy="1813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39DD0-030F-3694-D13A-AD12F7657477}"/>
              </a:ext>
            </a:extLst>
          </p:cNvPr>
          <p:cNvSpPr txBox="1"/>
          <p:nvPr/>
        </p:nvSpPr>
        <p:spPr>
          <a:xfrm>
            <a:off x="6950661" y="4413528"/>
            <a:ext cx="3908088" cy="2066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IN" b="1" dirty="0">
                <a:solidFill>
                  <a:srgbClr val="C00000"/>
                </a:solidFill>
              </a:rPr>
              <a:t>Syntax:</a:t>
            </a:r>
          </a:p>
          <a:p>
            <a:pPr>
              <a:lnSpc>
                <a:spcPts val="2600"/>
              </a:lnSpc>
            </a:pPr>
            <a:r>
              <a:rPr lang="en-IN" dirty="0"/>
              <a:t>struct node {</a:t>
            </a:r>
          </a:p>
          <a:p>
            <a:pPr>
              <a:lnSpc>
                <a:spcPts val="2600"/>
              </a:lnSpc>
            </a:pPr>
            <a:r>
              <a:rPr lang="en-IN" dirty="0"/>
              <a:t>    int data;</a:t>
            </a:r>
          </a:p>
          <a:p>
            <a:pPr>
              <a:lnSpc>
                <a:spcPts val="2600"/>
              </a:lnSpc>
            </a:pPr>
            <a:r>
              <a:rPr lang="en-IN" dirty="0"/>
              <a:t>    struct node *link;</a:t>
            </a:r>
          </a:p>
          <a:p>
            <a:pPr>
              <a:lnSpc>
                <a:spcPts val="2600"/>
              </a:lnSpc>
            </a:pPr>
            <a:r>
              <a:rPr lang="en-IN" dirty="0"/>
              <a:t>};</a:t>
            </a:r>
          </a:p>
          <a:p>
            <a:pPr>
              <a:lnSpc>
                <a:spcPts val="2600"/>
              </a:lnSpc>
            </a:pPr>
            <a:r>
              <a:rPr lang="en-IN" dirty="0"/>
              <a:t>struct node *head = NULL;</a:t>
            </a:r>
          </a:p>
        </p:txBody>
      </p:sp>
    </p:spTree>
    <p:extLst>
      <p:ext uri="{BB962C8B-B14F-4D97-AF65-F5344CB8AC3E}">
        <p14:creationId xmlns:p14="http://schemas.microsoft.com/office/powerpoint/2010/main" val="32433575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2AD90-1298-862B-0F6E-F7FEDCCA3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Characteristics of CSLL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A9AC9-9633-E6E3-4506-EF8E75F4D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388717" cy="3549045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Circular Structure:</a:t>
            </a:r>
            <a:r>
              <a:rPr lang="en-US" dirty="0">
                <a:solidFill>
                  <a:srgbClr val="C00000"/>
                </a:solidFill>
              </a:rPr>
              <a:t> </a:t>
            </a:r>
            <a:r>
              <a:rPr lang="en-US" dirty="0"/>
              <a:t>The defining feature is the loop where the end of the list connects back to the beginning.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One-Way Traversal:</a:t>
            </a:r>
            <a:r>
              <a:rPr lang="en-US" dirty="0">
                <a:solidFill>
                  <a:srgbClr val="C00000"/>
                </a:solidFill>
              </a:rPr>
              <a:t> </a:t>
            </a:r>
            <a:r>
              <a:rPr lang="en-US" dirty="0"/>
              <a:t>Similar to a singly linked list, traversal can only occur in one direction </a:t>
            </a:r>
            <a:r>
              <a:rPr lang="en-US" i="1" dirty="0"/>
              <a:t>(from head to tail and then back to head).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No NULL pointer: </a:t>
            </a:r>
            <a:r>
              <a:rPr lang="en-US" dirty="0"/>
              <a:t>No node in a CSLL has a NULL pointer in its next field, as every node has a successor.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Node Structure:</a:t>
            </a:r>
            <a:r>
              <a:rPr lang="en-US" dirty="0">
                <a:solidFill>
                  <a:srgbClr val="C00000"/>
                </a:solidFill>
              </a:rPr>
              <a:t> </a:t>
            </a:r>
            <a:r>
              <a:rPr lang="en-US" dirty="0"/>
              <a:t>Each node typically contains a data element and a pointer </a:t>
            </a:r>
            <a:r>
              <a:rPr lang="en-US" i="1" dirty="0"/>
              <a:t>(often named link or next)</a:t>
            </a:r>
            <a:r>
              <a:rPr lang="en-US" dirty="0"/>
              <a:t> to the subsequent node in the sequence.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35404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35E0-A2C2-8D71-B1DD-540219F03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and Disadvantages of CSLL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37E6C-E524-730D-3915-A3A973CDC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359534" cy="3771911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sz="2300" b="1" dirty="0">
                <a:solidFill>
                  <a:srgbClr val="C00000"/>
                </a:solidFill>
              </a:rPr>
              <a:t>Advantages:</a:t>
            </a:r>
          </a:p>
          <a:p>
            <a:pPr algn="just"/>
            <a:r>
              <a:rPr lang="en-US" b="1" dirty="0"/>
              <a:t>Continuous Traversal:</a:t>
            </a:r>
            <a:r>
              <a:rPr lang="en-US" dirty="0"/>
              <a:t> Enables continuous iteration through the list without needing to explicitly check for the end.</a:t>
            </a:r>
          </a:p>
          <a:p>
            <a:pPr algn="just"/>
            <a:r>
              <a:rPr lang="en-US" b="1" dirty="0"/>
              <a:t>Efficient Operations at Both Ends:</a:t>
            </a:r>
            <a:r>
              <a:rPr lang="en-US" dirty="0"/>
              <a:t> Operations like insertion or deletion at the beginning or end can be more efficient than in a standard singly linked list, especially when a pointer to the last node is maintained.</a:t>
            </a:r>
          </a:p>
          <a:p>
            <a:pPr algn="just"/>
            <a:r>
              <a:rPr lang="en-US" b="1" dirty="0"/>
              <a:t>Round-Robin Applications:</a:t>
            </a:r>
            <a:r>
              <a:rPr lang="en-US" dirty="0"/>
              <a:t> Well-suited for scenarios like round-robin scheduling or managing a circular buffer.</a:t>
            </a:r>
          </a:p>
          <a:p>
            <a:pPr algn="just"/>
            <a:r>
              <a:rPr lang="en-US" sz="2300" b="1" dirty="0">
                <a:solidFill>
                  <a:srgbClr val="C00000"/>
                </a:solidFill>
              </a:rPr>
              <a:t>Disadvantages:</a:t>
            </a:r>
          </a:p>
          <a:p>
            <a:pPr algn="just"/>
            <a:r>
              <a:rPr lang="en-US" b="1" dirty="0"/>
              <a:t>Infinite Loop Risk:</a:t>
            </a:r>
            <a:r>
              <a:rPr lang="en-US" dirty="0"/>
              <a:t> Care must be taken during traversal to avoid infinite loops, requiring a condition to stop after visiting all nodes.</a:t>
            </a:r>
          </a:p>
          <a:p>
            <a:pPr algn="just"/>
            <a:r>
              <a:rPr lang="en-US" b="1" dirty="0"/>
              <a:t>Complexity in Deletion:</a:t>
            </a:r>
            <a:r>
              <a:rPr lang="en-US" dirty="0"/>
              <a:t> Deleting nodes can be more complex, especially when dealing with the last node or the only node in the list, as pointer adjustments need to maintain the circularity.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44629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B4EAA-C724-7660-90F4-79EBD4742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Comparison between SLL and CSLL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2E329C-2365-BFE9-CD0E-A524781DFB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0110975"/>
              </p:ext>
            </p:extLst>
          </p:nvPr>
        </p:nvGraphicFramePr>
        <p:xfrm>
          <a:off x="904841" y="2585042"/>
          <a:ext cx="9542665" cy="25261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421">
                  <a:extLst>
                    <a:ext uri="{9D8B030D-6E8A-4147-A177-3AD203B41FA5}">
                      <a16:colId xmlns:a16="http://schemas.microsoft.com/office/drawing/2014/main" val="3459769423"/>
                    </a:ext>
                  </a:extLst>
                </a:gridCol>
                <a:gridCol w="2415627">
                  <a:extLst>
                    <a:ext uri="{9D8B030D-6E8A-4147-A177-3AD203B41FA5}">
                      <a16:colId xmlns:a16="http://schemas.microsoft.com/office/drawing/2014/main" val="2921416487"/>
                    </a:ext>
                  </a:extLst>
                </a:gridCol>
                <a:gridCol w="2684834">
                  <a:extLst>
                    <a:ext uri="{9D8B030D-6E8A-4147-A177-3AD203B41FA5}">
                      <a16:colId xmlns:a16="http://schemas.microsoft.com/office/drawing/2014/main" val="1557028507"/>
                    </a:ext>
                  </a:extLst>
                </a:gridCol>
                <a:gridCol w="3686783">
                  <a:extLst>
                    <a:ext uri="{9D8B030D-6E8A-4147-A177-3AD203B41FA5}">
                      <a16:colId xmlns:a16="http://schemas.microsoft.com/office/drawing/2014/main" val="2103726493"/>
                    </a:ext>
                  </a:extLst>
                </a:gridCol>
              </a:tblGrid>
              <a:tr h="5962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Sl.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SLL Logic Ends With…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CSLL Logic Ends With…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4188274"/>
                  </a:ext>
                </a:extLst>
              </a:tr>
              <a:tr h="462220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End Node Pointer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head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520106"/>
                  </a:ext>
                </a:extLst>
              </a:tr>
              <a:tr h="501056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Traversal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while (temp != NULL)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 {...} while(temp != head)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2261350"/>
                  </a:ext>
                </a:extLst>
              </a:tr>
              <a:tr h="584777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Insert/Delete at Begin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Simple head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Must also update last node’s link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812395"/>
                  </a:ext>
                </a:extLst>
              </a:tr>
              <a:tr h="381811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Loop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Stops at NULL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Stops when back at head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8190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01685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9E03-01E7-1425-FE8E-02CF1967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beginning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67E22-F06D-0F28-78E0-4C7259506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7149406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beg_ins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*new, *temp;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item;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new = (struct node *)malloc(</a:t>
            </a:r>
            <a:r>
              <a:rPr lang="en-IN" sz="1800" dirty="0" err="1"/>
              <a:t>sizeof</a:t>
            </a:r>
            <a:r>
              <a:rPr lang="en-IN" sz="1800" dirty="0"/>
              <a:t>(struct node));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(new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nOVERFLOW</a:t>
            </a:r>
            <a:r>
              <a:rPr lang="en-IN" sz="1800" dirty="0"/>
              <a:t>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value: 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scanf</a:t>
            </a:r>
            <a:r>
              <a:rPr lang="en-IN" sz="1800" dirty="0"/>
              <a:t>("%d", &amp;item);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new-&gt;data = item;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head = new;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new-&gt;link = head;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2CA681-EE6D-280A-A346-84FEC415FFD5}"/>
              </a:ext>
            </a:extLst>
          </p:cNvPr>
          <p:cNvSpPr txBox="1"/>
          <p:nvPr/>
        </p:nvSpPr>
        <p:spPr>
          <a:xfrm>
            <a:off x="5904963" y="2395425"/>
            <a:ext cx="519429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else {</a:t>
            </a:r>
          </a:p>
          <a:p>
            <a:r>
              <a:rPr lang="en-IN" dirty="0"/>
              <a:t>        temp = head;</a:t>
            </a:r>
          </a:p>
          <a:p>
            <a:r>
              <a:rPr lang="en-IN" dirty="0"/>
              <a:t>        while (temp-&gt;link != head) {</a:t>
            </a:r>
          </a:p>
          <a:p>
            <a:r>
              <a:rPr lang="en-IN" dirty="0"/>
              <a:t>            temp = temp-&gt;link;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new-&gt;link = head;</a:t>
            </a:r>
          </a:p>
          <a:p>
            <a:r>
              <a:rPr lang="en-IN" dirty="0"/>
              <a:t>        temp-&gt;link = new;</a:t>
            </a:r>
          </a:p>
          <a:p>
            <a:r>
              <a:rPr lang="en-IN" dirty="0"/>
              <a:t>        head = new;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("\</a:t>
            </a:r>
            <a:r>
              <a:rPr lang="en-IN" dirty="0" err="1"/>
              <a:t>nNode</a:t>
            </a:r>
            <a:r>
              <a:rPr lang="en-IN" dirty="0"/>
              <a:t> with value %d inserted at position 1", item);</a:t>
            </a:r>
          </a:p>
          <a:p>
            <a:r>
              <a:rPr lang="en-IN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D5B7183-371A-9B69-E438-78C25FC9A7CB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9453" cy="44243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7218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8F3B99-EDBF-7B5A-115D-87B48D5C2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A544-BB58-CC12-87AD-DA172C84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D12D-14E7-4F88-A441-77F309570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573" y="2388118"/>
            <a:ext cx="5320882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void </a:t>
            </a:r>
            <a:r>
              <a:rPr lang="en-IN" sz="1700" dirty="0" err="1"/>
              <a:t>lst_ins</a:t>
            </a:r>
            <a:r>
              <a:rPr lang="en-IN" sz="17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struct node *new, *temp;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int item, </a:t>
            </a:r>
            <a:r>
              <a:rPr lang="en-IN" sz="1700" dirty="0" err="1"/>
              <a:t>pos</a:t>
            </a:r>
            <a:r>
              <a:rPr lang="en-IN" sz="1700" dirty="0"/>
              <a:t> = 1;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new = (struct node *)malloc(</a:t>
            </a:r>
            <a:r>
              <a:rPr lang="en-IN" sz="1700" dirty="0" err="1"/>
              <a:t>sizeof</a:t>
            </a:r>
            <a:r>
              <a:rPr lang="en-IN" sz="1700" dirty="0"/>
              <a:t>(struct node));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if (new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    </a:t>
            </a:r>
            <a:r>
              <a:rPr lang="en-IN" sz="1700" dirty="0" err="1"/>
              <a:t>printf</a:t>
            </a:r>
            <a:r>
              <a:rPr lang="en-IN" sz="1700" dirty="0"/>
              <a:t>("\</a:t>
            </a:r>
            <a:r>
              <a:rPr lang="en-IN" sz="1700" dirty="0" err="1"/>
              <a:t>nOVERFLOW</a:t>
            </a:r>
            <a:r>
              <a:rPr lang="en-IN" sz="1700" dirty="0"/>
              <a:t>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</a:t>
            </a:r>
            <a:r>
              <a:rPr lang="en-IN" sz="1700" dirty="0" err="1"/>
              <a:t>printf</a:t>
            </a:r>
            <a:r>
              <a:rPr lang="en-IN" sz="1700" dirty="0"/>
              <a:t>("\</a:t>
            </a:r>
            <a:r>
              <a:rPr lang="en-IN" sz="1700" dirty="0" err="1"/>
              <a:t>nEnter</a:t>
            </a:r>
            <a:r>
              <a:rPr lang="en-IN" sz="1700" dirty="0"/>
              <a:t> value: ");   </a:t>
            </a:r>
            <a:r>
              <a:rPr lang="en-IN" sz="1700" dirty="0" err="1"/>
              <a:t>scanf</a:t>
            </a:r>
            <a:r>
              <a:rPr lang="en-IN" sz="1700" dirty="0"/>
              <a:t>("%d", &amp;item);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new-&gt;data = item;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    head = new;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    new-&gt;link = head;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    </a:t>
            </a:r>
            <a:r>
              <a:rPr lang="en-IN" sz="1700" dirty="0" err="1"/>
              <a:t>printf</a:t>
            </a:r>
            <a:r>
              <a:rPr lang="en-IN" sz="1700" dirty="0"/>
              <a:t>("\</a:t>
            </a:r>
            <a:r>
              <a:rPr lang="en-IN" sz="1700" dirty="0" err="1"/>
              <a:t>nNode</a:t>
            </a:r>
            <a:r>
              <a:rPr lang="en-IN" sz="1700" dirty="0"/>
              <a:t> with value %d inserted at position 1", 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700" dirty="0"/>
              <a:t>    }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56AC0-3077-5C7D-01BF-49F9482048A9}"/>
              </a:ext>
            </a:extLst>
          </p:cNvPr>
          <p:cNvSpPr txBox="1"/>
          <p:nvPr/>
        </p:nvSpPr>
        <p:spPr>
          <a:xfrm>
            <a:off x="5904963" y="2395425"/>
            <a:ext cx="519429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else {</a:t>
            </a:r>
          </a:p>
          <a:p>
            <a:r>
              <a:rPr lang="en-IN" dirty="0"/>
              <a:t>        temp = head;</a:t>
            </a:r>
          </a:p>
          <a:p>
            <a:r>
              <a:rPr lang="en-IN" dirty="0"/>
              <a:t>        while (temp-&gt;link != head) {</a:t>
            </a:r>
          </a:p>
          <a:p>
            <a:r>
              <a:rPr lang="en-IN" dirty="0"/>
              <a:t>            temp = temp-&gt;link;</a:t>
            </a:r>
          </a:p>
          <a:p>
            <a:r>
              <a:rPr lang="en-IN" dirty="0"/>
              <a:t>            </a:t>
            </a:r>
            <a:r>
              <a:rPr lang="en-IN" dirty="0" err="1"/>
              <a:t>pos</a:t>
            </a:r>
            <a:r>
              <a:rPr lang="en-IN" dirty="0"/>
              <a:t>++;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temp-&gt;link = new;</a:t>
            </a:r>
          </a:p>
          <a:p>
            <a:r>
              <a:rPr lang="en-IN" dirty="0"/>
              <a:t>        new-&gt;link = head;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("\</a:t>
            </a:r>
            <a:r>
              <a:rPr lang="en-IN" dirty="0" err="1"/>
              <a:t>nNode</a:t>
            </a:r>
            <a:r>
              <a:rPr lang="en-IN" dirty="0"/>
              <a:t> with value %d inserted at position %d", item, </a:t>
            </a:r>
            <a:r>
              <a:rPr lang="en-IN" dirty="0" err="1"/>
              <a:t>pos</a:t>
            </a:r>
            <a:r>
              <a:rPr lang="en-IN" dirty="0"/>
              <a:t> + 1);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5AB608-8D1E-FA79-D487-74A3932325A9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9453" cy="44243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416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0E71E-7573-18E2-F1FE-0F772826F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33712-4EF0-028E-2C4E-9042FE3FB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random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ABA62-B044-4275-FF01-5C966C901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7149406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ran_ins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*new, *temp;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i, loc, item;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new = (struct node *)malloc(</a:t>
            </a:r>
            <a:r>
              <a:rPr lang="en-IN" sz="1800" dirty="0" err="1"/>
              <a:t>sizeof</a:t>
            </a:r>
            <a:r>
              <a:rPr lang="en-IN" sz="1800" dirty="0"/>
              <a:t>(struct node));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(new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nOVERFLOW</a:t>
            </a:r>
            <a:r>
              <a:rPr lang="en-IN" sz="1800" dirty="0"/>
              <a:t>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value: "); </a:t>
            </a:r>
            <a:r>
              <a:rPr lang="en-IN" sz="1800" dirty="0" err="1"/>
              <a:t>scanf</a:t>
            </a:r>
            <a:r>
              <a:rPr lang="en-IN" sz="1800" dirty="0"/>
              <a:t>("%d", &amp;item);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new-&gt;data = item;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the position (starting from 1): 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scanf</a:t>
            </a:r>
            <a:r>
              <a:rPr lang="en-IN" sz="1800" dirty="0"/>
              <a:t>("%d", &amp;loc);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(loc == 1)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beg_ins</a:t>
            </a:r>
            <a:r>
              <a:rPr lang="en-IN" sz="1800" dirty="0"/>
              <a:t>();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D3016-A354-1C80-6198-AA27383E7C37}"/>
              </a:ext>
            </a:extLst>
          </p:cNvPr>
          <p:cNvSpPr txBox="1"/>
          <p:nvPr/>
        </p:nvSpPr>
        <p:spPr>
          <a:xfrm>
            <a:off x="5904963" y="2395425"/>
            <a:ext cx="519429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temp = head;</a:t>
            </a:r>
          </a:p>
          <a:p>
            <a:r>
              <a:rPr lang="en-IN" dirty="0"/>
              <a:t>    for (i = 1; i &lt; loc - 1; i++) {</a:t>
            </a:r>
          </a:p>
          <a:p>
            <a:r>
              <a:rPr lang="en-IN" dirty="0"/>
              <a:t>        temp = temp-&gt;link;</a:t>
            </a:r>
          </a:p>
          <a:p>
            <a:r>
              <a:rPr lang="en-IN" dirty="0"/>
              <a:t>        if (temp == head) {</a:t>
            </a:r>
          </a:p>
          <a:p>
            <a:r>
              <a:rPr lang="en-IN" dirty="0"/>
              <a:t>            </a:t>
            </a:r>
            <a:r>
              <a:rPr lang="en-IN" dirty="0" err="1"/>
              <a:t>printf</a:t>
            </a:r>
            <a:r>
              <a:rPr lang="en-IN" dirty="0"/>
              <a:t>("\</a:t>
            </a:r>
            <a:r>
              <a:rPr lang="en-IN" dirty="0" err="1"/>
              <a:t>nCan't</a:t>
            </a:r>
            <a:r>
              <a:rPr lang="en-IN" dirty="0"/>
              <a:t> insert, position out of range");</a:t>
            </a:r>
          </a:p>
          <a:p>
            <a:r>
              <a:rPr lang="en-IN" dirty="0"/>
              <a:t>            return;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new-&gt;link = temp-&gt;link;</a:t>
            </a:r>
          </a:p>
          <a:p>
            <a:r>
              <a:rPr lang="en-IN" dirty="0"/>
              <a:t>    temp-&gt;link = new;</a:t>
            </a:r>
          </a:p>
          <a:p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("\</a:t>
            </a:r>
            <a:r>
              <a:rPr lang="en-IN" dirty="0" err="1"/>
              <a:t>nNode</a:t>
            </a:r>
            <a:r>
              <a:rPr lang="en-IN" dirty="0"/>
              <a:t> with value %d inserted at position %d", item, loc);</a:t>
            </a:r>
          </a:p>
          <a:p>
            <a:r>
              <a:rPr lang="en-IN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D86802-6943-6BDE-69B9-9C14B0A58667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9453" cy="44243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21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Content Placeholder 3" descr="Stocked Library Stock Illustrations – 415 Stocked Library Stock  Illustrations, Vectors &amp; Clipart - Dreamstime">
            <a:extLst>
              <a:ext uri="{FF2B5EF4-FFF2-40B4-BE49-F238E27FC236}">
                <a16:creationId xmlns:a16="http://schemas.microsoft.com/office/drawing/2014/main" id="{B25405AD-87E3-CE3E-A18A-A39285AD1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198"/>
          <a:stretch>
            <a:fillRect/>
          </a:stretch>
        </p:blipFill>
        <p:spPr>
          <a:xfrm>
            <a:off x="20" y="10"/>
            <a:ext cx="12185156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CE5A18-F2C9-CE07-5BA4-0D7091297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Data structures</a:t>
            </a:r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48389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198E3-C321-8797-6577-9B11D9F11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195EF-0B2C-B260-9939-D5A3313F4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from beginning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360FD-BC71-1AEE-31D4-2DDE9AE7C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4892865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beg_del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*temp, *last;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nList</a:t>
            </a:r>
            <a:r>
              <a:rPr lang="en-IN" sz="1800" dirty="0"/>
              <a:t> is empty");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</a:t>
            </a:r>
            <a:r>
              <a:rPr lang="en-IN" sz="1800" dirty="0" err="1"/>
              <a:t>val</a:t>
            </a:r>
            <a:r>
              <a:rPr lang="en-IN" sz="1800" dirty="0"/>
              <a:t> = head-&gt;data;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(head-&gt;link == head) { // single node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free(head);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head = NULL;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00EBC4-631A-25E6-4435-2E2CD091D8B7}"/>
              </a:ext>
            </a:extLst>
          </p:cNvPr>
          <p:cNvSpPr txBox="1"/>
          <p:nvPr/>
        </p:nvSpPr>
        <p:spPr>
          <a:xfrm>
            <a:off x="5904963" y="2395425"/>
            <a:ext cx="519429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else {</a:t>
            </a:r>
          </a:p>
          <a:p>
            <a:r>
              <a:rPr lang="en-US" dirty="0"/>
              <a:t>        temp = head;</a:t>
            </a:r>
          </a:p>
          <a:p>
            <a:r>
              <a:rPr lang="en-US" dirty="0"/>
              <a:t>        last = head;</a:t>
            </a:r>
          </a:p>
          <a:p>
            <a:r>
              <a:rPr lang="en-US" dirty="0"/>
              <a:t>        while (last-&gt;link != head) {</a:t>
            </a:r>
          </a:p>
          <a:p>
            <a:r>
              <a:rPr lang="en-US" dirty="0"/>
              <a:t>            last = last-&gt;link;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head = head-&gt;link;</a:t>
            </a:r>
          </a:p>
          <a:p>
            <a:r>
              <a:rPr lang="en-US" dirty="0"/>
              <a:t>        last-&gt;link = head;</a:t>
            </a:r>
          </a:p>
          <a:p>
            <a:r>
              <a:rPr lang="en-US" dirty="0"/>
              <a:t>        free(temp);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nNode</a:t>
            </a:r>
            <a:r>
              <a:rPr lang="en-US" dirty="0"/>
              <a:t> with value %d deleted from position 1", </a:t>
            </a:r>
            <a:r>
              <a:rPr lang="en-US" dirty="0" err="1"/>
              <a:t>val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766B14E-7723-09EB-1DFE-88199579EAFA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0" cy="4044978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9831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C1CB1-1524-EE6E-CA7D-C38E60D3F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216F-52A1-51B2-8FCE-035A89A9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from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AAD45-20DA-C2F9-03A9-57A2E0031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4892865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lst_del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*temp, *</a:t>
            </a:r>
            <a:r>
              <a:rPr lang="en-IN" sz="1800" dirty="0" err="1"/>
              <a:t>prev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nList</a:t>
            </a:r>
            <a:r>
              <a:rPr lang="en-IN" sz="1800" dirty="0"/>
              <a:t> is empty");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</a:t>
            </a:r>
            <a:r>
              <a:rPr lang="en-IN" sz="1800" dirty="0" err="1"/>
              <a:t>pos</a:t>
            </a:r>
            <a:r>
              <a:rPr lang="en-IN" sz="1800" dirty="0"/>
              <a:t> = 1, </a:t>
            </a:r>
            <a:r>
              <a:rPr lang="en-IN" sz="1800" dirty="0" err="1"/>
              <a:t>val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(head-&gt;link == head) { // single node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val</a:t>
            </a:r>
            <a:r>
              <a:rPr lang="en-IN" sz="1800" dirty="0"/>
              <a:t> = head-&gt;data;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free(head);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head = NULL;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nNode</a:t>
            </a:r>
            <a:r>
              <a:rPr lang="en-IN" sz="1800" dirty="0"/>
              <a:t> with value %d deleted from position 1", </a:t>
            </a:r>
            <a:r>
              <a:rPr lang="en-IN" sz="1800" dirty="0" err="1"/>
              <a:t>val</a:t>
            </a:r>
            <a:r>
              <a:rPr lang="en-IN" sz="1800" dirty="0"/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4C42D-1CF3-F324-F65D-D9E56F7A79FF}"/>
              </a:ext>
            </a:extLst>
          </p:cNvPr>
          <p:cNvSpPr txBox="1"/>
          <p:nvPr/>
        </p:nvSpPr>
        <p:spPr>
          <a:xfrm>
            <a:off x="5904963" y="2395425"/>
            <a:ext cx="519429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else {</a:t>
            </a:r>
          </a:p>
          <a:p>
            <a:r>
              <a:rPr lang="en-US" dirty="0"/>
              <a:t>        temp = head;</a:t>
            </a:r>
          </a:p>
          <a:p>
            <a:r>
              <a:rPr lang="en-US" dirty="0"/>
              <a:t>        while (temp-&gt;link != head) {</a:t>
            </a:r>
          </a:p>
          <a:p>
            <a:r>
              <a:rPr lang="en-US" dirty="0"/>
              <a:t>            </a:t>
            </a:r>
            <a:r>
              <a:rPr lang="en-US" dirty="0" err="1"/>
              <a:t>prev</a:t>
            </a:r>
            <a:r>
              <a:rPr lang="en-US" dirty="0"/>
              <a:t> = temp;</a:t>
            </a:r>
          </a:p>
          <a:p>
            <a:r>
              <a:rPr lang="en-US" dirty="0"/>
              <a:t>            temp = temp-&gt;link;</a:t>
            </a:r>
          </a:p>
          <a:p>
            <a:r>
              <a:rPr lang="en-US" dirty="0"/>
              <a:t>            pos++;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val</a:t>
            </a:r>
            <a:r>
              <a:rPr lang="en-US" dirty="0"/>
              <a:t> = temp-&gt;data;</a:t>
            </a:r>
          </a:p>
          <a:p>
            <a:r>
              <a:rPr lang="en-US" dirty="0"/>
              <a:t>        </a:t>
            </a:r>
            <a:r>
              <a:rPr lang="en-US" dirty="0" err="1"/>
              <a:t>prev</a:t>
            </a:r>
            <a:r>
              <a:rPr lang="en-US" dirty="0"/>
              <a:t>-&gt;link = head;</a:t>
            </a:r>
          </a:p>
          <a:p>
            <a:r>
              <a:rPr lang="en-US" dirty="0"/>
              <a:t>        free(temp);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nNode</a:t>
            </a:r>
            <a:r>
              <a:rPr lang="en-US" dirty="0"/>
              <a:t> with value %d deleted from position %d", </a:t>
            </a:r>
            <a:r>
              <a:rPr lang="en-US" dirty="0" err="1"/>
              <a:t>val</a:t>
            </a:r>
            <a:r>
              <a:rPr lang="en-US" dirty="0"/>
              <a:t>, pos);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7AF0CB-BE1B-4778-B1D2-6B9ADD6F9FE2}"/>
              </a:ext>
            </a:extLst>
          </p:cNvPr>
          <p:cNvCxnSpPr>
            <a:cxnSpLocks/>
          </p:cNvCxnSpPr>
          <p:nvPr/>
        </p:nvCxnSpPr>
        <p:spPr>
          <a:xfrm>
            <a:off x="5729593" y="2395425"/>
            <a:ext cx="0" cy="4141562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8790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D802A-55D5-FFE3-F112-7BEC1C074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ED506-761C-9CF3-4315-95CE2208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at random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A830C-A8EC-A0BA-81CD-12EEC645B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7" y="2395425"/>
            <a:ext cx="6312828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ran_del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*temp, *</a:t>
            </a:r>
            <a:r>
              <a:rPr lang="en-IN" sz="1800" dirty="0" err="1"/>
              <a:t>prev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loc, i, </a:t>
            </a:r>
            <a:r>
              <a:rPr lang="en-IN" sz="1800" dirty="0" err="1"/>
              <a:t>val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nList</a:t>
            </a:r>
            <a:r>
              <a:rPr lang="en-IN" sz="1800" dirty="0"/>
              <a:t> is empty");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the position to delete: 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scanf</a:t>
            </a:r>
            <a:r>
              <a:rPr lang="en-IN" sz="1800" dirty="0"/>
              <a:t>("%d", &amp;loc);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8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(loc == 1)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beg_del</a:t>
            </a:r>
            <a:r>
              <a:rPr lang="en-IN" sz="1800" dirty="0"/>
              <a:t>();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 temp = head;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8732D-69C9-0B89-F1F3-3C4EDB6FEBB3}"/>
              </a:ext>
            </a:extLst>
          </p:cNvPr>
          <p:cNvSpPr txBox="1"/>
          <p:nvPr/>
        </p:nvSpPr>
        <p:spPr>
          <a:xfrm>
            <a:off x="5564495" y="2395425"/>
            <a:ext cx="570013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 = 1; </a:t>
            </a:r>
            <a:r>
              <a:rPr lang="en-US" dirty="0" err="1"/>
              <a:t>i</a:t>
            </a:r>
            <a:r>
              <a:rPr lang="en-US" dirty="0"/>
              <a:t> &lt; loc;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</a:t>
            </a:r>
            <a:r>
              <a:rPr lang="en-US" dirty="0" err="1"/>
              <a:t>prev</a:t>
            </a:r>
            <a:r>
              <a:rPr lang="en-US" dirty="0"/>
              <a:t> = temp;</a:t>
            </a:r>
          </a:p>
          <a:p>
            <a:r>
              <a:rPr lang="en-US" dirty="0"/>
              <a:t>        temp = temp-&gt;link;</a:t>
            </a:r>
          </a:p>
          <a:p>
            <a:r>
              <a:rPr lang="en-US" dirty="0"/>
              <a:t>        if (temp == head) {</a:t>
            </a:r>
          </a:p>
          <a:p>
            <a:r>
              <a:rPr lang="en-US" dirty="0"/>
              <a:t>    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nCan't</a:t>
            </a:r>
            <a:r>
              <a:rPr lang="en-US" dirty="0"/>
              <a:t> delete, position out of range");</a:t>
            </a:r>
          </a:p>
          <a:p>
            <a:r>
              <a:rPr lang="en-US" dirty="0"/>
              <a:t>            return;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temp-&gt;data;</a:t>
            </a:r>
          </a:p>
          <a:p>
            <a:r>
              <a:rPr lang="en-US" dirty="0"/>
              <a:t>    </a:t>
            </a:r>
            <a:r>
              <a:rPr lang="en-US" dirty="0" err="1"/>
              <a:t>prev</a:t>
            </a:r>
            <a:r>
              <a:rPr lang="en-US" dirty="0"/>
              <a:t>-&gt;link = temp-&gt;link;</a:t>
            </a:r>
          </a:p>
          <a:p>
            <a:r>
              <a:rPr lang="en-US" dirty="0"/>
              <a:t>    free(temp);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("\n %d deleted from position %d", </a:t>
            </a:r>
            <a:r>
              <a:rPr lang="en-US" dirty="0" err="1"/>
              <a:t>val</a:t>
            </a:r>
            <a:r>
              <a:rPr lang="en-US" dirty="0"/>
              <a:t>, loc);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5EF161-B36D-43C2-E134-9E21B4368C66}"/>
              </a:ext>
            </a:extLst>
          </p:cNvPr>
          <p:cNvCxnSpPr>
            <a:cxnSpLocks/>
          </p:cNvCxnSpPr>
          <p:nvPr/>
        </p:nvCxnSpPr>
        <p:spPr>
          <a:xfrm>
            <a:off x="5234032" y="2395425"/>
            <a:ext cx="0" cy="4296645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607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BB293-872D-5872-1376-D4544DC94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A639D-0EC1-AFDD-D977-A666CCD8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at random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5F29B-5977-1B54-4BC5-C60AA46BD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4892865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</a:t>
            </a:r>
            <a:r>
              <a:rPr lang="en-IN" sz="1800" dirty="0" err="1"/>
              <a:t>ran_del</a:t>
            </a:r>
            <a:r>
              <a:rPr lang="en-IN" sz="1800" dirty="0"/>
              <a:t>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*temp, *</a:t>
            </a:r>
            <a:r>
              <a:rPr lang="en-IN" sz="1800" dirty="0" err="1"/>
              <a:t>prev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loc, i, </a:t>
            </a:r>
            <a:r>
              <a:rPr lang="en-IN" sz="1800" dirty="0" err="1"/>
              <a:t>val</a:t>
            </a:r>
            <a:r>
              <a:rPr lang="en-IN" sz="18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nList</a:t>
            </a:r>
            <a:r>
              <a:rPr lang="en-IN" sz="1800" dirty="0"/>
              <a:t> is empty");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the position (starting from 1) to delete: 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scanf</a:t>
            </a:r>
            <a:r>
              <a:rPr lang="en-IN" sz="1800" dirty="0"/>
              <a:t>("%d", &amp;loc);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8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(loc == 1)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beg_del</a:t>
            </a:r>
            <a:r>
              <a:rPr lang="en-IN" sz="1800" dirty="0"/>
              <a:t>();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 temp = head;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77C058-B457-08E3-2263-DB8427E11B31}"/>
              </a:ext>
            </a:extLst>
          </p:cNvPr>
          <p:cNvSpPr txBox="1"/>
          <p:nvPr/>
        </p:nvSpPr>
        <p:spPr>
          <a:xfrm>
            <a:off x="5904963" y="2395425"/>
            <a:ext cx="519429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 = 1; </a:t>
            </a:r>
            <a:r>
              <a:rPr lang="en-US" dirty="0" err="1"/>
              <a:t>i</a:t>
            </a:r>
            <a:r>
              <a:rPr lang="en-US" dirty="0"/>
              <a:t> &lt; loc;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</a:t>
            </a:r>
            <a:r>
              <a:rPr lang="en-US" dirty="0" err="1"/>
              <a:t>prev</a:t>
            </a:r>
            <a:r>
              <a:rPr lang="en-US" dirty="0"/>
              <a:t> = temp;</a:t>
            </a:r>
          </a:p>
          <a:p>
            <a:r>
              <a:rPr lang="en-US" dirty="0"/>
              <a:t>        temp = temp-&gt;link;</a:t>
            </a:r>
          </a:p>
          <a:p>
            <a:r>
              <a:rPr lang="en-US" dirty="0"/>
              <a:t>        if (temp == head) {</a:t>
            </a:r>
          </a:p>
          <a:p>
            <a:r>
              <a:rPr lang="en-US" dirty="0"/>
              <a:t>    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nCan't</a:t>
            </a:r>
            <a:r>
              <a:rPr lang="en-US" dirty="0"/>
              <a:t> delete, position out of range");</a:t>
            </a:r>
          </a:p>
          <a:p>
            <a:r>
              <a:rPr lang="en-US" dirty="0"/>
              <a:t>            return;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temp-&gt;data;</a:t>
            </a:r>
          </a:p>
          <a:p>
            <a:r>
              <a:rPr lang="en-US" dirty="0"/>
              <a:t>    </a:t>
            </a:r>
            <a:r>
              <a:rPr lang="en-US" dirty="0" err="1"/>
              <a:t>prev</a:t>
            </a:r>
            <a:r>
              <a:rPr lang="en-US" dirty="0"/>
              <a:t>-&gt;link = temp-&gt;link;</a:t>
            </a:r>
          </a:p>
          <a:p>
            <a:r>
              <a:rPr lang="en-US" dirty="0"/>
              <a:t>    free(temp);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nNode</a:t>
            </a:r>
            <a:r>
              <a:rPr lang="en-US" dirty="0"/>
              <a:t> with value %d deleted from position %d", </a:t>
            </a:r>
            <a:r>
              <a:rPr lang="en-US" dirty="0" err="1"/>
              <a:t>val</a:t>
            </a:r>
            <a:r>
              <a:rPr lang="en-US" dirty="0"/>
              <a:t>, loc);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856E6C-0F68-99C0-98C7-9CABC0FF6BDE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9453" cy="44243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8120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3EE50-D425-3FD2-9545-58E44F0D5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DF45-1917-2B14-FA24-39741DE49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C19C2-D35C-9458-62B5-F39E4F210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8" y="2395425"/>
            <a:ext cx="4892865" cy="41415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void search()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struct node *temp;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int item, i = 1, flag = 0;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nEmpty</a:t>
            </a:r>
            <a:r>
              <a:rPr lang="en-IN" sz="1800" dirty="0"/>
              <a:t> List");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return;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nEnter</a:t>
            </a:r>
            <a:r>
              <a:rPr lang="en-IN" sz="1800" dirty="0"/>
              <a:t> item to search: ");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scanf</a:t>
            </a:r>
            <a:r>
              <a:rPr lang="en-IN" sz="1800" dirty="0"/>
              <a:t>("%d", &amp;item);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temp = head;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do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if (temp-&gt;data == item)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    </a:t>
            </a:r>
            <a:r>
              <a:rPr lang="en-IN" sz="1800" dirty="0" err="1"/>
              <a:t>printf</a:t>
            </a:r>
            <a:r>
              <a:rPr lang="en-IN" sz="1800" dirty="0"/>
              <a:t>("\</a:t>
            </a:r>
            <a:r>
              <a:rPr lang="en-IN" sz="1800" dirty="0" err="1"/>
              <a:t>nItem</a:t>
            </a:r>
            <a:r>
              <a:rPr lang="en-IN" sz="1800" dirty="0"/>
              <a:t> %d found at position %d", item, i);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800" dirty="0"/>
              <a:t>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C5F53-18AA-BAB8-A885-2685ECB0915B}"/>
              </a:ext>
            </a:extLst>
          </p:cNvPr>
          <p:cNvSpPr txBox="1"/>
          <p:nvPr/>
        </p:nvSpPr>
        <p:spPr>
          <a:xfrm>
            <a:off x="5904963" y="2395425"/>
            <a:ext cx="519429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flag = 1;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        break;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  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    temp = temp-&gt;link;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    i++;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} while (temp != head);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if (flag == 0)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("\</a:t>
            </a:r>
            <a:r>
              <a:rPr lang="en-IN" dirty="0" err="1"/>
              <a:t>nItem</a:t>
            </a:r>
            <a:r>
              <a:rPr lang="en-IN" dirty="0"/>
              <a:t> %d not found", item);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dirty="0"/>
              <a:t>}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67773C-6283-65B0-489C-5E244318943B}"/>
              </a:ext>
            </a:extLst>
          </p:cNvPr>
          <p:cNvCxnSpPr>
            <a:cxnSpLocks/>
          </p:cNvCxnSpPr>
          <p:nvPr/>
        </p:nvCxnSpPr>
        <p:spPr>
          <a:xfrm>
            <a:off x="5720140" y="2112631"/>
            <a:ext cx="9453" cy="44243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7879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CD171-9872-9B50-863C-39A056E5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38B6D-7C35-EB85-F187-2EF94015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05153"/>
            <a:ext cx="10077557" cy="3549045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void display()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struct node *temp;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int </a:t>
            </a:r>
            <a:r>
              <a:rPr lang="en-IN" sz="7200" dirty="0" err="1"/>
              <a:t>pos</a:t>
            </a:r>
            <a:r>
              <a:rPr lang="en-IN" sz="7200" dirty="0"/>
              <a:t> = 1;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if (head == NULL)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    </a:t>
            </a:r>
            <a:r>
              <a:rPr lang="en-IN" sz="7200" dirty="0" err="1"/>
              <a:t>printf</a:t>
            </a:r>
            <a:r>
              <a:rPr lang="en-IN" sz="7200" dirty="0"/>
              <a:t>("\</a:t>
            </a:r>
            <a:r>
              <a:rPr lang="en-IN" sz="7200" dirty="0" err="1"/>
              <a:t>nNothing</a:t>
            </a:r>
            <a:r>
              <a:rPr lang="en-IN" sz="7200" dirty="0"/>
              <a:t> to display");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    return;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</a:t>
            </a:r>
            <a:r>
              <a:rPr lang="en-IN" sz="7200" dirty="0" err="1"/>
              <a:t>printf</a:t>
            </a:r>
            <a:r>
              <a:rPr lang="en-IN" sz="7200" dirty="0"/>
              <a:t>("\</a:t>
            </a:r>
            <a:r>
              <a:rPr lang="en-IN" sz="7200" dirty="0" err="1"/>
              <a:t>nValues</a:t>
            </a:r>
            <a:r>
              <a:rPr lang="en-IN" sz="7200" dirty="0"/>
              <a:t> in the Circular List:\n");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temp = head;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do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    </a:t>
            </a:r>
            <a:r>
              <a:rPr lang="en-IN" sz="7200" dirty="0" err="1"/>
              <a:t>printf</a:t>
            </a:r>
            <a:r>
              <a:rPr lang="en-IN" sz="7200" dirty="0"/>
              <a:t>("[%d] %d -&gt; ", </a:t>
            </a:r>
            <a:r>
              <a:rPr lang="en-IN" sz="7200" dirty="0" err="1"/>
              <a:t>pos</a:t>
            </a:r>
            <a:r>
              <a:rPr lang="en-IN" sz="7200" dirty="0"/>
              <a:t>, temp-&gt;data);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    temp = temp-&gt;link;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    </a:t>
            </a:r>
            <a:r>
              <a:rPr lang="en-IN" sz="7200" dirty="0" err="1"/>
              <a:t>pos</a:t>
            </a:r>
            <a:r>
              <a:rPr lang="en-IN" sz="7200" dirty="0"/>
              <a:t>++;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} while (temp != head);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    </a:t>
            </a:r>
            <a:r>
              <a:rPr lang="en-IN" sz="7200" dirty="0" err="1"/>
              <a:t>printf</a:t>
            </a:r>
            <a:r>
              <a:rPr lang="en-IN" sz="7200" dirty="0"/>
              <a:t>("(back to head)\n");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7200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67364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4B352-4757-903C-F4D4-4A48E8F0F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D9532-2C81-E5EF-C1AA-F2979A4CB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CSLL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1C22C1B-FFD6-68B4-815E-EF7755BEBA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653928" y="2519201"/>
          <a:ext cx="3910260" cy="3549018"/>
        </p:xfrm>
        <a:graphic>
          <a:graphicData uri="http://schemas.openxmlformats.org/drawingml/2006/table">
            <a:tbl>
              <a:tblPr/>
              <a:tblGrid>
                <a:gridCol w="3910260">
                  <a:extLst>
                    <a:ext uri="{9D8B030D-6E8A-4147-A177-3AD203B41FA5}">
                      <a16:colId xmlns:a16="http://schemas.microsoft.com/office/drawing/2014/main" val="1718883991"/>
                    </a:ext>
                  </a:extLst>
                </a:gridCol>
              </a:tblGrid>
              <a:tr h="28384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400" dirty="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6836693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1275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9093317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260893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3371706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358090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2156975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 dirty="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428639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EDFED8-AB69-B4CD-1A3E-2AE522362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049904"/>
              </p:ext>
            </p:extLst>
          </p:nvPr>
        </p:nvGraphicFramePr>
        <p:xfrm>
          <a:off x="525463" y="2522538"/>
          <a:ext cx="3910260" cy="3346134"/>
        </p:xfrm>
        <a:graphic>
          <a:graphicData uri="http://schemas.openxmlformats.org/drawingml/2006/table">
            <a:tbl>
              <a:tblPr/>
              <a:tblGrid>
                <a:gridCol w="3910260">
                  <a:extLst>
                    <a:ext uri="{9D8B030D-6E8A-4147-A177-3AD203B41FA5}">
                      <a16:colId xmlns:a16="http://schemas.microsoft.com/office/drawing/2014/main" val="1014486830"/>
                    </a:ext>
                  </a:extLst>
                </a:gridCol>
              </a:tblGrid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CPU Scheduling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6420797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/>
                        <a:t>Media Players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5938537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Multi-player Games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9002620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/>
                        <a:t>Buffer Management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093965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/>
                        <a:t>Time-Sharing Systems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7328077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/>
                        <a:t>Embedded Systems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81670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Sensor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705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635933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D348-C61B-C76C-162B-FCAD5D1A0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Double Linked List (DLL)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F5745-B25A-790C-C51E-C8EFBE233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22186"/>
            <a:ext cx="10952921" cy="4336115"/>
          </a:xfrm>
        </p:spPr>
        <p:txBody>
          <a:bodyPr>
            <a:normAutofit fontScale="92500" lnSpcReduction="10000"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A doubly-linked list is a type of linked list where each node has two pointers: one pointing to the next node in the sequence and another pointing to the previous node.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Unlike a </a:t>
            </a:r>
            <a:r>
              <a:rPr lang="en-US" b="1" dirty="0"/>
              <a:t>Singly Linked List (SLL)</a:t>
            </a:r>
            <a:r>
              <a:rPr lang="en-US" dirty="0"/>
              <a:t> which can only be traversed in one direction (forward), a DLL allows </a:t>
            </a:r>
            <a:r>
              <a:rPr lang="en-US" b="1" dirty="0"/>
              <a:t>bi-directional traversal</a:t>
            </a:r>
            <a:r>
              <a:rPr lang="en-US" dirty="0"/>
              <a:t> — both </a:t>
            </a:r>
            <a:r>
              <a:rPr lang="en-US" b="1" dirty="0"/>
              <a:t>forward</a:t>
            </a:r>
            <a:r>
              <a:rPr lang="en-US" dirty="0"/>
              <a:t> and </a:t>
            </a:r>
            <a:r>
              <a:rPr lang="en-US" b="1" dirty="0"/>
              <a:t>backward</a:t>
            </a:r>
            <a:r>
              <a:rPr lang="en-US" dirty="0"/>
              <a:t> — because each node maintains a link to both its previous and next nodes.</a:t>
            </a:r>
          </a:p>
          <a:p>
            <a:pPr algn="just"/>
            <a:endParaRPr lang="en-US" sz="1300" b="1" dirty="0">
              <a:solidFill>
                <a:srgbClr val="C00000"/>
              </a:solidFill>
            </a:endParaRPr>
          </a:p>
          <a:p>
            <a:pPr algn="just"/>
            <a:r>
              <a:rPr lang="en-US" b="1" dirty="0">
                <a:solidFill>
                  <a:srgbClr val="C00000"/>
                </a:solidFill>
              </a:rPr>
              <a:t>Syntax:</a:t>
            </a:r>
          </a:p>
          <a:p>
            <a:pPr algn="just">
              <a:spcBef>
                <a:spcPts val="600"/>
              </a:spcBef>
            </a:pPr>
            <a:r>
              <a:rPr lang="en-US" dirty="0"/>
              <a:t>struct node {</a:t>
            </a:r>
          </a:p>
          <a:p>
            <a:pPr algn="just">
              <a:spcBef>
                <a:spcPts val="600"/>
              </a:spcBef>
            </a:pPr>
            <a:r>
              <a:rPr lang="en-US" dirty="0"/>
              <a:t>    int data;</a:t>
            </a:r>
          </a:p>
          <a:p>
            <a:pPr algn="just">
              <a:spcBef>
                <a:spcPts val="600"/>
              </a:spcBef>
            </a:pPr>
            <a:r>
              <a:rPr lang="en-US" dirty="0"/>
              <a:t>    struct node *</a:t>
            </a:r>
            <a:r>
              <a:rPr lang="en-US" dirty="0" err="1"/>
              <a:t>llink</a:t>
            </a:r>
            <a:r>
              <a:rPr lang="en-US" dirty="0"/>
              <a:t>;  // previous node</a:t>
            </a:r>
          </a:p>
          <a:p>
            <a:pPr algn="just">
              <a:spcBef>
                <a:spcPts val="600"/>
              </a:spcBef>
            </a:pPr>
            <a:r>
              <a:rPr lang="en-US" dirty="0"/>
              <a:t>    struct node *</a:t>
            </a:r>
            <a:r>
              <a:rPr lang="en-US" dirty="0" err="1"/>
              <a:t>rlink</a:t>
            </a:r>
            <a:r>
              <a:rPr lang="en-US" dirty="0"/>
              <a:t>;  // next node</a:t>
            </a:r>
          </a:p>
          <a:p>
            <a:pPr algn="just">
              <a:spcBef>
                <a:spcPts val="600"/>
              </a:spcBef>
            </a:pPr>
            <a:r>
              <a:rPr lang="en-US" dirty="0"/>
              <a:t>}; struct node *head = NULL;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4023C4-4DB8-EABF-3943-7DC22BBA95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1" t="37050" r="5179" b="31475"/>
          <a:stretch>
            <a:fillRect/>
          </a:stretch>
        </p:blipFill>
        <p:spPr>
          <a:xfrm>
            <a:off x="4183084" y="4114801"/>
            <a:ext cx="7888942" cy="137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631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FEE7-51E3-D093-262F-915D34A69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Doubly Linked List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7B9C016-DE57-579D-C874-365A77648E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4737387"/>
              </p:ext>
            </p:extLst>
          </p:nvPr>
        </p:nvGraphicFramePr>
        <p:xfrm>
          <a:off x="525717" y="2347440"/>
          <a:ext cx="11225550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4035">
                  <a:extLst>
                    <a:ext uri="{9D8B030D-6E8A-4147-A177-3AD203B41FA5}">
                      <a16:colId xmlns:a16="http://schemas.microsoft.com/office/drawing/2014/main" val="4085342349"/>
                    </a:ext>
                  </a:extLst>
                </a:gridCol>
                <a:gridCol w="3579525">
                  <a:extLst>
                    <a:ext uri="{9D8B030D-6E8A-4147-A177-3AD203B41FA5}">
                      <a16:colId xmlns:a16="http://schemas.microsoft.com/office/drawing/2014/main" val="3755220143"/>
                    </a:ext>
                  </a:extLst>
                </a:gridCol>
                <a:gridCol w="7081990">
                  <a:extLst>
                    <a:ext uri="{9D8B030D-6E8A-4147-A177-3AD203B41FA5}">
                      <a16:colId xmlns:a16="http://schemas.microsoft.com/office/drawing/2014/main" val="17064045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Sl.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 dirty="0"/>
                        <a:t>Feature</a:t>
                      </a:r>
                      <a:endParaRPr lang="en-IN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Description</a:t>
                      </a:r>
                      <a:endParaRPr lang="en-IN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2366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Bi-directional traversal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/>
                        <a:t>Each node can be accessed from both directions (forward and backward).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5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Two pointers per node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 dirty="0"/>
                        <a:t>Each node contains a </a:t>
                      </a:r>
                      <a:r>
                        <a:rPr lang="en-US" sz="1600" dirty="0" err="1">
                          <a:latin typeface="Courier New" panose="02070309020205020404" pitchFamily="49" charset="0"/>
                        </a:rPr>
                        <a:t>prev</a:t>
                      </a:r>
                      <a:r>
                        <a:rPr lang="en-US" sz="1600" dirty="0"/>
                        <a:t> pointer (to previous node) and a </a:t>
                      </a:r>
                      <a:r>
                        <a:rPr lang="en-US" sz="1600" dirty="0">
                          <a:latin typeface="Courier New" panose="02070309020205020404" pitchFamily="49" charset="0"/>
                        </a:rPr>
                        <a:t>next</a:t>
                      </a:r>
                      <a:r>
                        <a:rPr lang="en-US" sz="1600" dirty="0"/>
                        <a:t> pointer (to next node).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495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Dynamic size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/>
                        <a:t>The list size can grow or shrink during execution as memory is allocated/deallocated dynamically.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036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No contiguous memory allocation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/>
                        <a:t>Nodes are stored randomly in memory and connected via pointers.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290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 b="1"/>
                        <a:t>More memory usage than SLL</a:t>
                      </a:r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/>
                        <a:t>Since each node stores an additional pointer (</a:t>
                      </a:r>
                      <a:r>
                        <a:rPr lang="en-US" sz="1600">
                          <a:latin typeface="Courier New" panose="02070309020205020404" pitchFamily="49" charset="0"/>
                        </a:rPr>
                        <a:t>prev</a:t>
                      </a:r>
                      <a:r>
                        <a:rPr lang="en-US" sz="1600"/>
                        <a:t>), DLL uses extra memory.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1454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Ease of insertion/deletion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/>
                        <a:t>Insertion and deletion operations are easier as we can access both neighboring nodes.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80088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600" b="1"/>
                        <a:t>Complex implementation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600" dirty="0"/>
                        <a:t>Managing both </a:t>
                      </a:r>
                      <a:r>
                        <a:rPr lang="en-US" sz="1600" dirty="0" err="1">
                          <a:latin typeface="Courier New" panose="02070309020205020404" pitchFamily="49" charset="0"/>
                        </a:rPr>
                        <a:t>prev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dirty="0">
                          <a:latin typeface="Courier New" panose="02070309020205020404" pitchFamily="49" charset="0"/>
                        </a:rPr>
                        <a:t>next</a:t>
                      </a:r>
                      <a:r>
                        <a:rPr lang="en-US" sz="1600" dirty="0"/>
                        <a:t> pointers correctly requires careful programming.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7604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25133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D5B22-E0ED-B75D-F6C2-3F851F75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Advantages and disadvantages of DLL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F8C6B-0107-9B17-BE9D-AC509352A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Advantages of Doubly Linked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be </a:t>
            </a:r>
            <a:r>
              <a:rPr lang="en-US" b="1" dirty="0"/>
              <a:t>traversed in both directions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Insertion and deletion</a:t>
            </a:r>
            <a:r>
              <a:rPr lang="en-US" dirty="0"/>
              <a:t> are easier compared to singly linked lists (especially at the end).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Reversing the list</a:t>
            </a:r>
            <a:r>
              <a:rPr lang="en-US" dirty="0"/>
              <a:t> can be done more efficiently.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easily </a:t>
            </a:r>
            <a:r>
              <a:rPr lang="en-US" b="1" dirty="0"/>
              <a:t>insert or delete before or after a given node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Disadvantages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Requires </a:t>
            </a:r>
            <a:r>
              <a:rPr lang="en-US" b="1" dirty="0"/>
              <a:t>more memory</a:t>
            </a:r>
            <a:r>
              <a:rPr lang="en-US" dirty="0"/>
              <a:t> (extra </a:t>
            </a:r>
            <a:r>
              <a:rPr lang="en-US" dirty="0" err="1"/>
              <a:t>prev</a:t>
            </a:r>
            <a:r>
              <a:rPr lang="en-US" dirty="0"/>
              <a:t> pointer per node).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Slightly </a:t>
            </a:r>
            <a:r>
              <a:rPr lang="en-US" b="1" dirty="0"/>
              <a:t>more complex</a:t>
            </a:r>
            <a:r>
              <a:rPr lang="en-US" dirty="0"/>
              <a:t> to implement due to pointer management.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Extra time</a:t>
            </a:r>
            <a:r>
              <a:rPr lang="en-US" dirty="0"/>
              <a:t> is needed to update both pointers during insertion/deletion.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549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C6BA-FD7D-9F65-5309-12213D7C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Memory Organization</a:t>
            </a:r>
          </a:p>
        </p:txBody>
      </p:sp>
      <p:pic>
        <p:nvPicPr>
          <p:cNvPr id="4" name="Content Placeholder 3" descr="Green Binary Code Matrix On Black Stock Footage Video (100% Royalty-free)  1062925714 | Shutterstock">
            <a:extLst>
              <a:ext uri="{FF2B5EF4-FFF2-40B4-BE49-F238E27FC236}">
                <a16:creationId xmlns:a16="http://schemas.microsoft.com/office/drawing/2014/main" id="{FAD81390-FE81-E3CC-285A-5BF3C66CF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385" y="2640085"/>
            <a:ext cx="7515615" cy="421057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DC6618F-7CB4-8EB9-4528-D2D93B31B71D}"/>
              </a:ext>
            </a:extLst>
          </p:cNvPr>
          <p:cNvSpPr/>
          <p:nvPr/>
        </p:nvSpPr>
        <p:spPr>
          <a:xfrm>
            <a:off x="4027496" y="3928837"/>
            <a:ext cx="574697" cy="1224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9A79183E-84D3-0EA5-7461-CE2EBE579E2F}"/>
              </a:ext>
            </a:extLst>
          </p:cNvPr>
          <p:cNvCxnSpPr/>
          <p:nvPr/>
        </p:nvCxnSpPr>
        <p:spPr>
          <a:xfrm flipV="1">
            <a:off x="4613436" y="2711368"/>
            <a:ext cx="4033940" cy="1311208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48017A3-6D1A-3B0E-3448-3B49862B06B1}"/>
              </a:ext>
            </a:extLst>
          </p:cNvPr>
          <p:cNvSpPr txBox="1"/>
          <p:nvPr/>
        </p:nvSpPr>
        <p:spPr>
          <a:xfrm>
            <a:off x="8645769" y="2505807"/>
            <a:ext cx="15533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/>
              <a:t>1 byte</a:t>
            </a:r>
          </a:p>
        </p:txBody>
      </p:sp>
    </p:spTree>
    <p:extLst>
      <p:ext uri="{BB962C8B-B14F-4D97-AF65-F5344CB8AC3E}">
        <p14:creationId xmlns:p14="http://schemas.microsoft.com/office/powerpoint/2010/main" val="401540079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39CD8-6C52-3D6B-0ECB-43A6A862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DLL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818CCEC-4277-EACA-23AC-FF8E6B1A0C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071221"/>
              </p:ext>
            </p:extLst>
          </p:nvPr>
        </p:nvGraphicFramePr>
        <p:xfrm>
          <a:off x="1653928" y="2519201"/>
          <a:ext cx="3910260" cy="3549018"/>
        </p:xfrm>
        <a:graphic>
          <a:graphicData uri="http://schemas.openxmlformats.org/drawingml/2006/table">
            <a:tbl>
              <a:tblPr/>
              <a:tblGrid>
                <a:gridCol w="3910260">
                  <a:extLst>
                    <a:ext uri="{9D8B030D-6E8A-4147-A177-3AD203B41FA5}">
                      <a16:colId xmlns:a16="http://schemas.microsoft.com/office/drawing/2014/main" val="1718883991"/>
                    </a:ext>
                  </a:extLst>
                </a:gridCol>
              </a:tblGrid>
              <a:tr h="28384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400" dirty="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6836693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1275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9093317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260893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3371706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358090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2156975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400" dirty="0"/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428639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FFE0C07-A9FF-E996-8A84-BA8FB44A31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944549"/>
              </p:ext>
            </p:extLst>
          </p:nvPr>
        </p:nvGraphicFramePr>
        <p:xfrm>
          <a:off x="525463" y="2522538"/>
          <a:ext cx="3910260" cy="3731898"/>
        </p:xfrm>
        <a:graphic>
          <a:graphicData uri="http://schemas.openxmlformats.org/drawingml/2006/table">
            <a:tbl>
              <a:tblPr/>
              <a:tblGrid>
                <a:gridCol w="3910260">
                  <a:extLst>
                    <a:ext uri="{9D8B030D-6E8A-4147-A177-3AD203B41FA5}">
                      <a16:colId xmlns:a16="http://schemas.microsoft.com/office/drawing/2014/main" val="1014486830"/>
                    </a:ext>
                  </a:extLst>
                </a:gridCol>
              </a:tblGrid>
              <a:tr h="283845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Application Area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0403772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Navigation systems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6420797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Undo/Redo functionality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5938537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Music or video players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9002620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Implementing Deques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093965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Memory management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7328077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/>
                        <a:t>Graph traversal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816708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 dirty="0"/>
                        <a:t>Complex data structures</a:t>
                      </a:r>
                    </a:p>
                  </a:txBody>
                  <a:tcPr marL="70961" marR="70961" marT="35481" marB="354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705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5405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7F67-2739-30D4-B17B-99308173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beginning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5D6FB-1D69-4BBA-0242-A8981B7B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4122106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</a:pPr>
            <a:r>
              <a:rPr lang="en-IN" dirty="0"/>
              <a:t>void </a:t>
            </a:r>
            <a:r>
              <a:rPr lang="en-IN" dirty="0" err="1"/>
              <a:t>beg_ins</a:t>
            </a:r>
            <a:r>
              <a:rPr lang="en-IN" dirty="0"/>
              <a:t>() {</a:t>
            </a:r>
          </a:p>
          <a:p>
            <a:pPr>
              <a:spcBef>
                <a:spcPts val="0"/>
              </a:spcBef>
            </a:pPr>
            <a:r>
              <a:rPr lang="en-IN" dirty="0"/>
              <a:t>    int value; struct node *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("Enter value to insert at beginning: ");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scanf</a:t>
            </a:r>
            <a:r>
              <a:rPr lang="en-IN" dirty="0"/>
              <a:t>("%d", &amp;value);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newNode</a:t>
            </a:r>
            <a:r>
              <a:rPr lang="en-IN" dirty="0"/>
              <a:t> = </a:t>
            </a:r>
            <a:r>
              <a:rPr lang="en-IN" dirty="0" err="1"/>
              <a:t>createNode</a:t>
            </a:r>
            <a:r>
              <a:rPr lang="en-IN" dirty="0"/>
              <a:t>(value);</a:t>
            </a:r>
          </a:p>
          <a:p>
            <a:pPr>
              <a:spcBef>
                <a:spcPts val="0"/>
              </a:spcBef>
            </a:pPr>
            <a:endParaRPr lang="en-IN" dirty="0"/>
          </a:p>
          <a:p>
            <a:pPr>
              <a:spcBef>
                <a:spcPts val="0"/>
              </a:spcBef>
            </a:pPr>
            <a:r>
              <a:rPr lang="en-IN" dirty="0"/>
              <a:t>    if (head == NULL)</a:t>
            </a:r>
          </a:p>
          <a:p>
            <a:pPr>
              <a:spcBef>
                <a:spcPts val="0"/>
              </a:spcBef>
            </a:pPr>
            <a:r>
              <a:rPr lang="en-IN" dirty="0"/>
              <a:t>	head = 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    else {</a:t>
            </a:r>
          </a:p>
          <a:p>
            <a:pPr>
              <a:spcBef>
                <a:spcPts val="0"/>
              </a:spcBef>
            </a:pPr>
            <a:r>
              <a:rPr lang="en-IN" dirty="0"/>
              <a:t>	</a:t>
            </a:r>
            <a:r>
              <a:rPr lang="en-IN" dirty="0" err="1"/>
              <a:t>newNode</a:t>
            </a:r>
            <a:r>
              <a:rPr lang="en-IN" dirty="0"/>
              <a:t>-&gt;</a:t>
            </a:r>
            <a:r>
              <a:rPr lang="en-IN" dirty="0" err="1"/>
              <a:t>rlink</a:t>
            </a:r>
            <a:r>
              <a:rPr lang="en-IN" dirty="0"/>
              <a:t> = head;</a:t>
            </a:r>
          </a:p>
          <a:p>
            <a:pPr>
              <a:spcBef>
                <a:spcPts val="0"/>
              </a:spcBef>
            </a:pPr>
            <a:r>
              <a:rPr lang="en-IN" dirty="0"/>
              <a:t>	head-&gt;</a:t>
            </a:r>
            <a:r>
              <a:rPr lang="en-IN" dirty="0" err="1"/>
              <a:t>llink</a:t>
            </a:r>
            <a:r>
              <a:rPr lang="en-IN" dirty="0"/>
              <a:t> = 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	head = 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    }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("Inserted %d at beginning.\n", value);</a:t>
            </a:r>
          </a:p>
          <a:p>
            <a:pPr>
              <a:spcBef>
                <a:spcPts val="0"/>
              </a:spcBef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40806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6BA34-DDFE-73AA-95C4-CE3770CBF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B49B4-5B56-29C1-1613-756F12ED3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95425"/>
            <a:ext cx="10077557" cy="4336115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</a:pPr>
            <a:r>
              <a:rPr lang="en-IN" dirty="0"/>
              <a:t>void </a:t>
            </a:r>
            <a:r>
              <a:rPr lang="en-IN" dirty="0" err="1"/>
              <a:t>lst_ins</a:t>
            </a:r>
            <a:r>
              <a:rPr lang="en-IN" dirty="0"/>
              <a:t>() {</a:t>
            </a:r>
          </a:p>
          <a:p>
            <a:pPr>
              <a:spcBef>
                <a:spcPts val="0"/>
              </a:spcBef>
            </a:pPr>
            <a:r>
              <a:rPr lang="en-IN" dirty="0"/>
              <a:t>    int </a:t>
            </a:r>
            <a:r>
              <a:rPr lang="en-IN" dirty="0" err="1"/>
              <a:t>value;struct</a:t>
            </a:r>
            <a:r>
              <a:rPr lang="en-IN" dirty="0"/>
              <a:t> node *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endParaRPr lang="en-IN" sz="1200" dirty="0"/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("Enter value to insert at end: ");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scanf</a:t>
            </a:r>
            <a:r>
              <a:rPr lang="en-IN" dirty="0"/>
              <a:t>("%d", &amp;value);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newNode</a:t>
            </a:r>
            <a:r>
              <a:rPr lang="en-IN" dirty="0"/>
              <a:t> = </a:t>
            </a:r>
            <a:r>
              <a:rPr lang="en-IN" dirty="0" err="1"/>
              <a:t>createNode</a:t>
            </a:r>
            <a:r>
              <a:rPr lang="en-IN" dirty="0"/>
              <a:t>(value);</a:t>
            </a:r>
          </a:p>
          <a:p>
            <a:pPr>
              <a:spcBef>
                <a:spcPts val="0"/>
              </a:spcBef>
            </a:pPr>
            <a:endParaRPr lang="en-IN" sz="1200" dirty="0"/>
          </a:p>
          <a:p>
            <a:pPr>
              <a:spcBef>
                <a:spcPts val="0"/>
              </a:spcBef>
            </a:pPr>
            <a:r>
              <a:rPr lang="en-IN" dirty="0"/>
              <a:t>    if (head == NULL)</a:t>
            </a:r>
          </a:p>
          <a:p>
            <a:pPr>
              <a:spcBef>
                <a:spcPts val="0"/>
              </a:spcBef>
            </a:pPr>
            <a:r>
              <a:rPr lang="en-IN" dirty="0"/>
              <a:t>	head = 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    else {</a:t>
            </a:r>
          </a:p>
          <a:p>
            <a:pPr>
              <a:spcBef>
                <a:spcPts val="0"/>
              </a:spcBef>
            </a:pPr>
            <a:r>
              <a:rPr lang="en-IN" dirty="0"/>
              <a:t>	struct node *temp = head;</a:t>
            </a:r>
          </a:p>
          <a:p>
            <a:pPr>
              <a:spcBef>
                <a:spcPts val="0"/>
              </a:spcBef>
            </a:pPr>
            <a:r>
              <a:rPr lang="en-IN" dirty="0"/>
              <a:t>	while (temp-&gt;</a:t>
            </a:r>
            <a:r>
              <a:rPr lang="en-IN" dirty="0" err="1"/>
              <a:t>rlink</a:t>
            </a:r>
            <a:r>
              <a:rPr lang="en-IN" dirty="0"/>
              <a:t> != NULL)</a:t>
            </a:r>
          </a:p>
          <a:p>
            <a:pPr>
              <a:spcBef>
                <a:spcPts val="0"/>
              </a:spcBef>
            </a:pPr>
            <a:r>
              <a:rPr lang="en-IN" dirty="0"/>
              <a:t>	          temp = temp-&gt;</a:t>
            </a:r>
            <a:r>
              <a:rPr lang="en-IN" dirty="0" err="1"/>
              <a:t>rlink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	temp-&gt;</a:t>
            </a:r>
            <a:r>
              <a:rPr lang="en-IN" dirty="0" err="1"/>
              <a:t>rlink</a:t>
            </a:r>
            <a:r>
              <a:rPr lang="en-IN" dirty="0"/>
              <a:t> = </a:t>
            </a:r>
            <a:r>
              <a:rPr lang="en-IN" dirty="0" err="1"/>
              <a:t>newNode</a:t>
            </a:r>
            <a:r>
              <a:rPr lang="en-IN" dirty="0"/>
              <a:t>;</a:t>
            </a:r>
          </a:p>
          <a:p>
            <a:pPr>
              <a:spcBef>
                <a:spcPts val="0"/>
              </a:spcBef>
            </a:pPr>
            <a:r>
              <a:rPr lang="en-IN" dirty="0"/>
              <a:t>	</a:t>
            </a:r>
            <a:r>
              <a:rPr lang="en-IN" dirty="0" err="1"/>
              <a:t>newNode</a:t>
            </a:r>
            <a:r>
              <a:rPr lang="en-IN" dirty="0"/>
              <a:t>-&gt;</a:t>
            </a:r>
            <a:r>
              <a:rPr lang="en-IN" dirty="0" err="1"/>
              <a:t>llink</a:t>
            </a:r>
            <a:r>
              <a:rPr lang="en-IN" dirty="0"/>
              <a:t> = temp;</a:t>
            </a:r>
          </a:p>
          <a:p>
            <a:pPr>
              <a:spcBef>
                <a:spcPts val="0"/>
              </a:spcBef>
            </a:pPr>
            <a:r>
              <a:rPr lang="en-IN" dirty="0"/>
              <a:t>    }</a:t>
            </a:r>
          </a:p>
          <a:p>
            <a:pPr>
              <a:spcBef>
                <a:spcPts val="0"/>
              </a:spcBef>
            </a:pPr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("Inserted %d at end.\n", value);</a:t>
            </a:r>
          </a:p>
          <a:p>
            <a:pPr>
              <a:spcBef>
                <a:spcPts val="0"/>
              </a:spcBef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15515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E851-28CE-5A32-F2B4-942AB1133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 at random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D4131-2FC0-E1C4-0C36-BB7B7E9F4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4826" y="2412460"/>
            <a:ext cx="5729591" cy="444553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600" dirty="0"/>
              <a:t>void </a:t>
            </a:r>
            <a:r>
              <a:rPr lang="en-IN" sz="1600" dirty="0" err="1"/>
              <a:t>ran_ins</a:t>
            </a:r>
            <a:r>
              <a:rPr lang="en-IN" sz="1600" dirty="0"/>
              <a:t>()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int </a:t>
            </a:r>
            <a:r>
              <a:rPr lang="en-IN" sz="1600" dirty="0" err="1"/>
              <a:t>pos</a:t>
            </a:r>
            <a:r>
              <a:rPr lang="en-IN" sz="1600" dirty="0"/>
              <a:t>, value, i = 1; struct node *</a:t>
            </a:r>
            <a:r>
              <a:rPr lang="en-IN" sz="1600" dirty="0" err="1"/>
              <a:t>newNode</a:t>
            </a:r>
            <a:r>
              <a:rPr lang="en-IN" sz="1600" dirty="0"/>
              <a:t>, *temp, *next;</a:t>
            </a:r>
          </a:p>
          <a:p>
            <a:pPr>
              <a:spcBef>
                <a:spcPts val="0"/>
              </a:spcBef>
            </a:pPr>
            <a:endParaRPr lang="en-IN" sz="1000" dirty="0"/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("Enter position to insert: 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scanf</a:t>
            </a:r>
            <a:r>
              <a:rPr lang="en-IN" sz="1600" dirty="0"/>
              <a:t>("%d", &amp;</a:t>
            </a:r>
            <a:r>
              <a:rPr lang="en-IN" sz="1600" dirty="0" err="1"/>
              <a:t>pos</a:t>
            </a:r>
            <a:r>
              <a:rPr lang="en-IN" sz="1600" dirty="0"/>
              <a:t>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("Enter value to insert: 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scanf</a:t>
            </a:r>
            <a:r>
              <a:rPr lang="en-IN" sz="1600" dirty="0"/>
              <a:t>("%d", &amp;value);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newNode</a:t>
            </a:r>
            <a:r>
              <a:rPr lang="en-IN" sz="1600" dirty="0"/>
              <a:t> = </a:t>
            </a:r>
            <a:r>
              <a:rPr lang="en-IN" sz="1600" dirty="0" err="1"/>
              <a:t>createNode</a:t>
            </a:r>
            <a:r>
              <a:rPr lang="en-IN" sz="1600" dirty="0"/>
              <a:t>(value);</a:t>
            </a:r>
          </a:p>
          <a:p>
            <a:pPr>
              <a:spcBef>
                <a:spcPts val="0"/>
              </a:spcBef>
            </a:pPr>
            <a:endParaRPr lang="en-IN" sz="1050" dirty="0"/>
          </a:p>
          <a:p>
            <a:pPr>
              <a:spcBef>
                <a:spcPts val="0"/>
              </a:spcBef>
            </a:pPr>
            <a:r>
              <a:rPr lang="en-IN" sz="1600" dirty="0"/>
              <a:t>    if (</a:t>
            </a:r>
            <a:r>
              <a:rPr lang="en-IN" sz="1600" dirty="0" err="1"/>
              <a:t>pos</a:t>
            </a:r>
            <a:r>
              <a:rPr lang="en-IN" sz="1600" dirty="0"/>
              <a:t> == 1)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beg_ins</a:t>
            </a:r>
            <a:r>
              <a:rPr lang="en-IN" sz="1600" dirty="0"/>
              <a:t>();     return;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while (i &lt; </a:t>
            </a:r>
            <a:r>
              <a:rPr lang="en-IN" sz="1600" dirty="0" err="1"/>
              <a:t>pos</a:t>
            </a:r>
            <a:r>
              <a:rPr lang="en-IN" sz="1600" dirty="0"/>
              <a:t> - 1 &amp;&amp; temp != NULL)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temp = temp-&gt;</a:t>
            </a:r>
            <a:r>
              <a:rPr lang="en-IN" sz="1600" dirty="0" err="1"/>
              <a:t>rlink</a:t>
            </a:r>
            <a:r>
              <a:rPr lang="en-IN" sz="16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i++;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B0718-CA17-19F4-A8B4-F60C25C88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6322" y="2415855"/>
            <a:ext cx="6160847" cy="3655077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600" dirty="0"/>
              <a:t>if(temp == NULL)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printf</a:t>
            </a:r>
            <a:r>
              <a:rPr lang="en-IN" sz="1600" dirty="0"/>
              <a:t>("Invalid position.\n");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free(</a:t>
            </a:r>
            <a:r>
              <a:rPr lang="en-IN" sz="1600" dirty="0" err="1"/>
              <a:t>newNode</a:t>
            </a:r>
            <a:r>
              <a:rPr lang="en-IN" sz="1600" dirty="0"/>
              <a:t>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return;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next = temp-&gt;</a:t>
            </a:r>
            <a:r>
              <a:rPr lang="en-IN" sz="1600" dirty="0" err="1"/>
              <a:t>rlink</a:t>
            </a:r>
            <a:r>
              <a:rPr lang="en-IN" sz="16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newNode</a:t>
            </a:r>
            <a:r>
              <a:rPr lang="en-IN" sz="1600" dirty="0"/>
              <a:t>-&gt;</a:t>
            </a:r>
            <a:r>
              <a:rPr lang="en-IN" sz="1600" dirty="0" err="1"/>
              <a:t>rlink</a:t>
            </a:r>
            <a:r>
              <a:rPr lang="en-IN" sz="1600" dirty="0"/>
              <a:t> = next;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newNode</a:t>
            </a:r>
            <a:r>
              <a:rPr lang="en-IN" sz="1600" dirty="0"/>
              <a:t>-&gt;</a:t>
            </a:r>
            <a:r>
              <a:rPr lang="en-IN" sz="1600" dirty="0" err="1"/>
              <a:t>llink</a:t>
            </a:r>
            <a:r>
              <a:rPr lang="en-IN" sz="1600" dirty="0"/>
              <a:t> = temp;</a:t>
            </a:r>
          </a:p>
          <a:p>
            <a:pPr>
              <a:spcBef>
                <a:spcPts val="0"/>
              </a:spcBef>
            </a:pPr>
            <a:endParaRPr lang="en-IN" sz="1600" dirty="0"/>
          </a:p>
          <a:p>
            <a:pPr>
              <a:spcBef>
                <a:spcPts val="0"/>
              </a:spcBef>
            </a:pPr>
            <a:r>
              <a:rPr lang="en-IN" sz="1600" dirty="0"/>
              <a:t>    if(next != NULL)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next-&gt;</a:t>
            </a:r>
            <a:r>
              <a:rPr lang="en-IN" sz="1600" dirty="0" err="1"/>
              <a:t>llink</a:t>
            </a:r>
            <a:r>
              <a:rPr lang="en-IN" sz="1600" dirty="0"/>
              <a:t> = </a:t>
            </a:r>
            <a:r>
              <a:rPr lang="en-IN" sz="1600" dirty="0" err="1"/>
              <a:t>newNode</a:t>
            </a:r>
            <a:r>
              <a:rPr lang="en-IN" sz="1600" dirty="0"/>
              <a:t>;  </a:t>
            </a:r>
            <a:r>
              <a:rPr lang="en-IN" sz="1200" b="1" dirty="0">
                <a:solidFill>
                  <a:srgbClr val="00B050"/>
                </a:solidFill>
              </a:rPr>
              <a:t>// update next node’s </a:t>
            </a:r>
            <a:r>
              <a:rPr lang="en-IN" sz="1200" b="1" dirty="0" err="1">
                <a:solidFill>
                  <a:srgbClr val="00B050"/>
                </a:solidFill>
              </a:rPr>
              <a:t>prev</a:t>
            </a:r>
            <a:r>
              <a:rPr lang="en-IN" sz="1200" b="1" dirty="0">
                <a:solidFill>
                  <a:srgbClr val="00B050"/>
                </a:solidFill>
              </a:rPr>
              <a:t> link</a:t>
            </a:r>
            <a:endParaRPr lang="en-IN" sz="1600" b="1" dirty="0">
              <a:solidFill>
                <a:srgbClr val="00B050"/>
              </a:solidFill>
            </a:endParaRPr>
          </a:p>
          <a:p>
            <a:pPr>
              <a:spcBef>
                <a:spcPts val="0"/>
              </a:spcBef>
            </a:pPr>
            <a:r>
              <a:rPr lang="en-IN" sz="1600" dirty="0"/>
              <a:t>    temp-&gt;</a:t>
            </a:r>
            <a:r>
              <a:rPr lang="en-IN" sz="1600" dirty="0" err="1"/>
              <a:t>rlink</a:t>
            </a:r>
            <a:r>
              <a:rPr lang="en-IN" sz="1600" dirty="0"/>
              <a:t> = </a:t>
            </a:r>
            <a:r>
              <a:rPr lang="en-IN" sz="1600" dirty="0" err="1"/>
              <a:t>newNode</a:t>
            </a:r>
            <a:r>
              <a:rPr lang="en-IN" sz="16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("Inserted %d at position %d.\n", value, </a:t>
            </a:r>
            <a:r>
              <a:rPr lang="en-IN" sz="1600" dirty="0" err="1"/>
              <a:t>pos</a:t>
            </a:r>
            <a:r>
              <a:rPr lang="en-IN" sz="1600" dirty="0"/>
              <a:t>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}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A10F86-82D8-970C-5210-50EC285F17FA}"/>
              </a:ext>
            </a:extLst>
          </p:cNvPr>
          <p:cNvCxnSpPr/>
          <p:nvPr/>
        </p:nvCxnSpPr>
        <p:spPr>
          <a:xfrm>
            <a:off x="5846323" y="2412460"/>
            <a:ext cx="0" cy="42120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7061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2108B-C496-BEF3-2BC1-8342C3464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from beginning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8AF60-0DB1-FE46-79AF-A0BAFCD03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15183"/>
            <a:ext cx="10077557" cy="4387174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IN" sz="1700" dirty="0"/>
              <a:t>void </a:t>
            </a:r>
            <a:r>
              <a:rPr lang="en-IN" sz="1700" dirty="0" err="1"/>
              <a:t>beg_del</a:t>
            </a:r>
            <a:r>
              <a:rPr lang="en-IN" sz="1700" dirty="0"/>
              <a:t>() {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struct node *temp;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if (head == NULL) {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</a:t>
            </a:r>
            <a:r>
              <a:rPr lang="en-IN" sz="1700" dirty="0" err="1"/>
              <a:t>printf</a:t>
            </a:r>
            <a:r>
              <a:rPr lang="en-IN" sz="1700" dirty="0"/>
              <a:t>("List is empty.\n");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return;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</a:t>
            </a:r>
            <a:r>
              <a:rPr lang="en-IN" sz="1700" dirty="0" err="1"/>
              <a:t>printf</a:t>
            </a:r>
            <a:r>
              <a:rPr lang="en-IN" sz="1700" dirty="0"/>
              <a:t>("Deleted %d from beginning.\n", temp-&gt;data);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if (temp-&gt;</a:t>
            </a:r>
            <a:r>
              <a:rPr lang="en-IN" sz="1700" dirty="0" err="1"/>
              <a:t>rlink</a:t>
            </a:r>
            <a:r>
              <a:rPr lang="en-IN" sz="1700" dirty="0"/>
              <a:t> == NULL)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head = NULL;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else {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struct node *</a:t>
            </a:r>
            <a:r>
              <a:rPr lang="en-IN" sz="1700" dirty="0" err="1"/>
              <a:t>newHead</a:t>
            </a:r>
            <a:r>
              <a:rPr lang="en-IN" sz="1700" dirty="0"/>
              <a:t> = temp-&gt;</a:t>
            </a:r>
            <a:r>
              <a:rPr lang="en-IN" sz="1700" dirty="0" err="1"/>
              <a:t>rlink</a:t>
            </a:r>
            <a:r>
              <a:rPr lang="en-IN" sz="17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</a:t>
            </a:r>
            <a:r>
              <a:rPr lang="en-IN" sz="1700" dirty="0" err="1"/>
              <a:t>newHead</a:t>
            </a:r>
            <a:r>
              <a:rPr lang="en-IN" sz="1700" dirty="0"/>
              <a:t>-&gt;</a:t>
            </a:r>
            <a:r>
              <a:rPr lang="en-IN" sz="1700" dirty="0" err="1"/>
              <a:t>llink</a:t>
            </a:r>
            <a:r>
              <a:rPr lang="en-IN" sz="1700" dirty="0"/>
              <a:t> = NULL;  // break backward link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	head = </a:t>
            </a:r>
            <a:r>
              <a:rPr lang="en-IN" sz="1700" dirty="0" err="1"/>
              <a:t>newHead</a:t>
            </a:r>
            <a:r>
              <a:rPr lang="en-IN" sz="17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    free(temp);</a:t>
            </a:r>
          </a:p>
          <a:p>
            <a:pPr>
              <a:spcBef>
                <a:spcPts val="0"/>
              </a:spcBef>
            </a:pPr>
            <a:r>
              <a:rPr lang="en-IN" sz="17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52687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79FD-5C6C-3F85-6E62-EE1C83833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from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62903-A17C-3009-F531-B2895A972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05453"/>
            <a:ext cx="7198045" cy="449417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500" dirty="0"/>
              <a:t>void </a:t>
            </a:r>
            <a:r>
              <a:rPr lang="en-IN" sz="1500" dirty="0" err="1"/>
              <a:t>lst_del</a:t>
            </a:r>
            <a:r>
              <a:rPr lang="en-IN" sz="1500" dirty="0"/>
              <a:t>()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struct node *temp, *</a:t>
            </a:r>
            <a:r>
              <a:rPr lang="en-IN" sz="1500" dirty="0" err="1"/>
              <a:t>prev</a:t>
            </a:r>
            <a:r>
              <a:rPr lang="en-IN" sz="15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if (head == NULL)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</a:t>
            </a:r>
            <a:r>
              <a:rPr lang="en-IN" sz="1500" dirty="0" err="1"/>
              <a:t>printf</a:t>
            </a:r>
            <a:r>
              <a:rPr lang="en-IN" sz="1500" dirty="0"/>
              <a:t>("List is empty.\n");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return;      }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if (temp-&gt;</a:t>
            </a:r>
            <a:r>
              <a:rPr lang="en-IN" sz="1500" dirty="0" err="1"/>
              <a:t>rlink</a:t>
            </a:r>
            <a:r>
              <a:rPr lang="en-IN" sz="1500" dirty="0"/>
              <a:t> == NULL)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</a:t>
            </a:r>
            <a:r>
              <a:rPr lang="en-IN" sz="1500" dirty="0" err="1"/>
              <a:t>printf</a:t>
            </a:r>
            <a:r>
              <a:rPr lang="en-IN" sz="1500" dirty="0"/>
              <a:t>("Deleted %d from end.\n", temp-&gt;data);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free(temp);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head = NULL;	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return;                 }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while (temp-&gt;</a:t>
            </a:r>
            <a:r>
              <a:rPr lang="en-IN" sz="1500" dirty="0" err="1"/>
              <a:t>rlink</a:t>
            </a:r>
            <a:r>
              <a:rPr lang="en-IN" sz="1500" dirty="0"/>
              <a:t> != NULL)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temp = temp-&gt;</a:t>
            </a:r>
            <a:r>
              <a:rPr lang="en-IN" sz="1500" dirty="0" err="1"/>
              <a:t>rlink</a:t>
            </a:r>
            <a:r>
              <a:rPr lang="en-IN" sz="15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</a:t>
            </a:r>
            <a:r>
              <a:rPr lang="en-IN" sz="1500" dirty="0" err="1"/>
              <a:t>printf</a:t>
            </a:r>
            <a:r>
              <a:rPr lang="en-IN" sz="1500" dirty="0"/>
              <a:t>("Deleted %d from end.\n", temp-&gt;data);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</a:t>
            </a:r>
            <a:r>
              <a:rPr lang="en-IN" sz="1500" dirty="0" err="1"/>
              <a:t>prev</a:t>
            </a:r>
            <a:r>
              <a:rPr lang="en-IN" sz="1500" dirty="0"/>
              <a:t> = temp-&gt;</a:t>
            </a:r>
            <a:r>
              <a:rPr lang="en-IN" sz="1500" dirty="0" err="1"/>
              <a:t>llink</a:t>
            </a:r>
            <a:r>
              <a:rPr lang="en-IN" sz="15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</a:t>
            </a:r>
            <a:r>
              <a:rPr lang="en-IN" sz="1500" dirty="0" err="1"/>
              <a:t>prev</a:t>
            </a:r>
            <a:r>
              <a:rPr lang="en-IN" sz="1500" dirty="0"/>
              <a:t>-&gt;</a:t>
            </a:r>
            <a:r>
              <a:rPr lang="en-IN" sz="1500" dirty="0" err="1"/>
              <a:t>rlink</a:t>
            </a:r>
            <a:r>
              <a:rPr lang="en-IN" sz="1500" dirty="0"/>
              <a:t> = NULL; 	</a:t>
            </a:r>
            <a:r>
              <a:rPr lang="en-IN" sz="1400" b="1" dirty="0">
                <a:solidFill>
                  <a:srgbClr val="00B050"/>
                </a:solidFill>
              </a:rPr>
              <a:t>// disconnect the last node</a:t>
            </a:r>
            <a:endParaRPr lang="en-IN" sz="1500" b="1" dirty="0">
              <a:solidFill>
                <a:srgbClr val="00B050"/>
              </a:solidFill>
            </a:endParaRPr>
          </a:p>
          <a:p>
            <a:pPr>
              <a:spcBef>
                <a:spcPts val="0"/>
              </a:spcBef>
            </a:pPr>
            <a:r>
              <a:rPr lang="en-IN" sz="1500" dirty="0"/>
              <a:t>    free(temp);</a:t>
            </a:r>
          </a:p>
          <a:p>
            <a:pPr>
              <a:spcBef>
                <a:spcPts val="0"/>
              </a:spcBef>
            </a:pPr>
            <a:r>
              <a:rPr lang="en-IN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856292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A13A-3073-BDCC-A5A5-535532B8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Delete from any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7B0B9-8784-4431-6768-FC7134241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363821"/>
            <a:ext cx="4645152" cy="3813141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600" dirty="0"/>
              <a:t>void </a:t>
            </a:r>
            <a:r>
              <a:rPr lang="en-IN" sz="1600" dirty="0" err="1"/>
              <a:t>ran_del</a:t>
            </a:r>
            <a:r>
              <a:rPr lang="en-IN" sz="1600" dirty="0"/>
              <a:t>()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int </a:t>
            </a:r>
            <a:r>
              <a:rPr lang="en-IN" sz="1600" dirty="0" err="1"/>
              <a:t>pos</a:t>
            </a:r>
            <a:r>
              <a:rPr lang="en-IN" sz="1600" dirty="0"/>
              <a:t>, i = 1;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struct node *temp, *</a:t>
            </a:r>
            <a:r>
              <a:rPr lang="en-IN" sz="1600" dirty="0" err="1"/>
              <a:t>prev</a:t>
            </a:r>
            <a:r>
              <a:rPr lang="en-IN" sz="1600" dirty="0"/>
              <a:t>, *next;</a:t>
            </a:r>
          </a:p>
          <a:p>
            <a:pPr>
              <a:spcBef>
                <a:spcPts val="0"/>
              </a:spcBef>
            </a:pPr>
            <a:endParaRPr lang="en-IN" sz="1100" dirty="0"/>
          </a:p>
          <a:p>
            <a:pPr>
              <a:spcBef>
                <a:spcPts val="0"/>
              </a:spcBef>
            </a:pPr>
            <a:r>
              <a:rPr lang="en-IN" sz="1600" dirty="0"/>
              <a:t>    if (head == NULL)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printf</a:t>
            </a:r>
            <a:r>
              <a:rPr lang="en-IN" sz="1600" dirty="0"/>
              <a:t>("List is empty.\n");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return;   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("Enter position to delete: 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scanf</a:t>
            </a:r>
            <a:r>
              <a:rPr lang="en-IN" sz="1600" dirty="0"/>
              <a:t>("%d", &amp;</a:t>
            </a:r>
            <a:r>
              <a:rPr lang="en-IN" sz="1600" dirty="0" err="1"/>
              <a:t>pos</a:t>
            </a:r>
            <a:r>
              <a:rPr lang="en-IN" sz="1600" dirty="0"/>
              <a:t>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if (</a:t>
            </a:r>
            <a:r>
              <a:rPr lang="en-IN" sz="1600" dirty="0" err="1"/>
              <a:t>pos</a:t>
            </a:r>
            <a:r>
              <a:rPr lang="en-IN" sz="1600" dirty="0"/>
              <a:t> == 1) {     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beg_del</a:t>
            </a:r>
            <a:r>
              <a:rPr lang="en-IN" sz="1600" dirty="0"/>
              <a:t>();     return; 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while (i &lt; </a:t>
            </a:r>
            <a:r>
              <a:rPr lang="en-IN" sz="1600" dirty="0" err="1"/>
              <a:t>pos</a:t>
            </a:r>
            <a:r>
              <a:rPr lang="en-IN" sz="1600" dirty="0"/>
              <a:t> &amp;&amp; temp != NULL)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temp = temp-&gt;</a:t>
            </a:r>
            <a:r>
              <a:rPr lang="en-IN" sz="1600" dirty="0" err="1"/>
              <a:t>rlink</a:t>
            </a:r>
            <a:r>
              <a:rPr lang="en-IN" sz="16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	i++;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9E1F3-B956-E642-838D-EA2D0FDDC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79395" y="2452581"/>
            <a:ext cx="6206247" cy="3956736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if (temp == NULL) {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printf</a:t>
            </a:r>
            <a:r>
              <a:rPr lang="en-IN" sz="1600" dirty="0"/>
              <a:t>("Invalid position.\n");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	return;    }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("Deleted %d from position %d.\n", temp-&gt;data, </a:t>
            </a:r>
            <a:r>
              <a:rPr lang="en-IN" sz="1600" dirty="0" err="1"/>
              <a:t>pos</a:t>
            </a:r>
            <a:r>
              <a:rPr lang="en-IN" sz="1600" dirty="0"/>
              <a:t>);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prev</a:t>
            </a:r>
            <a:r>
              <a:rPr lang="en-IN" sz="1600" dirty="0"/>
              <a:t> = temp-&gt;</a:t>
            </a:r>
            <a:r>
              <a:rPr lang="en-IN" sz="1600" dirty="0" err="1"/>
              <a:t>llink</a:t>
            </a:r>
            <a:r>
              <a:rPr lang="en-IN" sz="1600" dirty="0"/>
              <a:t>;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next = temp-&gt;</a:t>
            </a:r>
            <a:r>
              <a:rPr lang="en-IN" sz="1600" dirty="0" err="1"/>
              <a:t>rlink</a:t>
            </a:r>
            <a:r>
              <a:rPr lang="en-IN" sz="1600" dirty="0"/>
              <a:t>;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if (</a:t>
            </a:r>
            <a:r>
              <a:rPr lang="en-IN" sz="1600" dirty="0" err="1"/>
              <a:t>prev</a:t>
            </a:r>
            <a:r>
              <a:rPr lang="en-IN" sz="1600" dirty="0"/>
              <a:t> != NULL)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	</a:t>
            </a:r>
            <a:r>
              <a:rPr lang="en-IN" sz="1600" dirty="0" err="1"/>
              <a:t>prev</a:t>
            </a:r>
            <a:r>
              <a:rPr lang="en-IN" sz="1600" dirty="0"/>
              <a:t>-&gt;</a:t>
            </a:r>
            <a:r>
              <a:rPr lang="en-IN" sz="1600" dirty="0" err="1"/>
              <a:t>rlink</a:t>
            </a:r>
            <a:r>
              <a:rPr lang="en-IN" sz="1600" dirty="0"/>
              <a:t> = next;  </a:t>
            </a:r>
            <a:r>
              <a:rPr lang="en-IN" sz="1400" b="1" dirty="0">
                <a:solidFill>
                  <a:srgbClr val="00B050"/>
                </a:solidFill>
              </a:rPr>
              <a:t>// update forward link</a:t>
            </a:r>
            <a:endParaRPr lang="en-IN" sz="1600" b="1" dirty="0">
              <a:solidFill>
                <a:srgbClr val="00B050"/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if (next != NULL)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	next-&gt;</a:t>
            </a:r>
            <a:r>
              <a:rPr lang="en-IN" sz="1600" dirty="0" err="1"/>
              <a:t>llink</a:t>
            </a:r>
            <a:r>
              <a:rPr lang="en-IN" sz="1600" dirty="0"/>
              <a:t> = </a:t>
            </a:r>
            <a:r>
              <a:rPr lang="en-IN" sz="1600" dirty="0" err="1"/>
              <a:t>prev</a:t>
            </a:r>
            <a:r>
              <a:rPr lang="en-IN" sz="1600" dirty="0"/>
              <a:t>;  </a:t>
            </a:r>
            <a:r>
              <a:rPr lang="en-IN" sz="1400" b="1" dirty="0">
                <a:solidFill>
                  <a:srgbClr val="00B050"/>
                </a:solidFill>
              </a:rPr>
              <a:t>// update backward link</a:t>
            </a:r>
            <a:endParaRPr lang="en-IN" sz="1600" b="1" dirty="0">
              <a:solidFill>
                <a:srgbClr val="00B050"/>
              </a:solidFill>
            </a:endParaRP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    free(temp);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IN" sz="1600" dirty="0"/>
              <a:t>}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4C1B1A-FBBD-44E5-C148-EEDFBDB995EF}"/>
              </a:ext>
            </a:extLst>
          </p:cNvPr>
          <p:cNvCxnSpPr/>
          <p:nvPr/>
        </p:nvCxnSpPr>
        <p:spPr>
          <a:xfrm>
            <a:off x="4951379" y="2363821"/>
            <a:ext cx="0" cy="413425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10106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4625A-FA87-FD80-EDB8-C0AA5AC66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Search for an element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B6FE2-E935-CC5F-2DDC-8227EBA0C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46785"/>
            <a:ext cx="10077557" cy="436529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500" dirty="0"/>
              <a:t>void search()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int value, </a:t>
            </a:r>
            <a:r>
              <a:rPr lang="en-IN" sz="1500" dirty="0" err="1"/>
              <a:t>pos</a:t>
            </a:r>
            <a:r>
              <a:rPr lang="en-IN" sz="1500" dirty="0"/>
              <a:t> = 1, flag = 0; struct node *temp;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if (head == NULL)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</a:t>
            </a:r>
            <a:r>
              <a:rPr lang="en-IN" sz="1500" dirty="0" err="1"/>
              <a:t>printf</a:t>
            </a:r>
            <a:r>
              <a:rPr lang="en-IN" sz="1500" dirty="0"/>
              <a:t>("List is empty.\n");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return;     }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</a:t>
            </a:r>
            <a:r>
              <a:rPr lang="en-IN" sz="1500" dirty="0" err="1"/>
              <a:t>printf</a:t>
            </a:r>
            <a:r>
              <a:rPr lang="en-IN" sz="1500" dirty="0"/>
              <a:t>("Enter value to search: ");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</a:t>
            </a:r>
            <a:r>
              <a:rPr lang="en-IN" sz="1500" dirty="0" err="1"/>
              <a:t>scanf</a:t>
            </a:r>
            <a:r>
              <a:rPr lang="en-IN" sz="1500" dirty="0"/>
              <a:t>("%d", &amp;value);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while (temp != NULL)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if (temp-&gt;data == value) {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    </a:t>
            </a:r>
            <a:r>
              <a:rPr lang="en-IN" sz="1500" dirty="0" err="1"/>
              <a:t>printf</a:t>
            </a:r>
            <a:r>
              <a:rPr lang="en-IN" sz="1500" dirty="0"/>
              <a:t>("Element %d found at position %d.\n", value, </a:t>
            </a:r>
            <a:r>
              <a:rPr lang="en-IN" sz="1500" dirty="0" err="1"/>
              <a:t>pos</a:t>
            </a:r>
            <a:r>
              <a:rPr lang="en-IN" sz="1500" dirty="0"/>
              <a:t>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    flag = 1;                          }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temp = temp-&gt;</a:t>
            </a:r>
            <a:r>
              <a:rPr lang="en-IN" sz="1500" dirty="0" err="1"/>
              <a:t>rlink</a:t>
            </a:r>
            <a:r>
              <a:rPr lang="en-IN" sz="15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</a:t>
            </a:r>
            <a:r>
              <a:rPr lang="en-IN" sz="1500" dirty="0" err="1"/>
              <a:t>pos</a:t>
            </a:r>
            <a:r>
              <a:rPr lang="en-IN" sz="1500" dirty="0"/>
              <a:t>++;           }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    if (flag == 0)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	</a:t>
            </a:r>
            <a:r>
              <a:rPr lang="en-IN" sz="1500" dirty="0" err="1"/>
              <a:t>printf</a:t>
            </a:r>
            <a:r>
              <a:rPr lang="en-IN" sz="1500" dirty="0"/>
              <a:t>("Element %d not found in the list.\n", value);</a:t>
            </a:r>
          </a:p>
          <a:p>
            <a:pPr>
              <a:spcBef>
                <a:spcPts val="0"/>
              </a:spcBef>
            </a:pPr>
            <a:r>
              <a:rPr lang="en-IN" sz="15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520221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58CCB-0E27-7DBF-3B9B-783E82722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Display all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26451-517B-C6C6-2323-DD3CB720F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414880"/>
            <a:ext cx="10077557" cy="396646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IN" sz="1800" dirty="0"/>
              <a:t>void display() {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struct node *temp;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if (head == NULL) {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</a:t>
            </a:r>
            <a:r>
              <a:rPr lang="en-IN" sz="1800" dirty="0" err="1"/>
              <a:t>printf</a:t>
            </a:r>
            <a:r>
              <a:rPr lang="en-IN" sz="1800" dirty="0"/>
              <a:t>("List is empty.\n");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return;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temp = head;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("Doubly Linked List: ");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while (temp != NULL) {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</a:t>
            </a:r>
            <a:r>
              <a:rPr lang="en-IN" sz="1800" dirty="0" err="1"/>
              <a:t>printf</a:t>
            </a:r>
            <a:r>
              <a:rPr lang="en-IN" sz="1800" dirty="0"/>
              <a:t>("%d &lt;-&gt; ", temp-&gt;data);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temp = temp-&gt;</a:t>
            </a:r>
            <a:r>
              <a:rPr lang="en-IN" sz="1800" dirty="0" err="1"/>
              <a:t>rlink</a:t>
            </a:r>
            <a:r>
              <a:rPr lang="en-IN" sz="1800" dirty="0"/>
              <a:t>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    </a:t>
            </a:r>
            <a:r>
              <a:rPr lang="en-IN" sz="1800" dirty="0" err="1"/>
              <a:t>printf</a:t>
            </a:r>
            <a:r>
              <a:rPr lang="en-IN" sz="1800" dirty="0"/>
              <a:t>("NULL\n");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91775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420BC5C-C418-4843-B04B-6918968D0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53D1F-F6E6-A9FA-A5F2-A791D3BD4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4767930" cy="1848734"/>
          </a:xfrm>
        </p:spPr>
        <p:txBody>
          <a:bodyPr>
            <a:normAutofit/>
          </a:bodyPr>
          <a:lstStyle/>
          <a:p>
            <a:r>
              <a:rPr lang="en-GB" dirty="0"/>
              <a:t>Stack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3E5F285-BD95-4989-B20B-778990159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21648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aphic 78">
            <a:extLst>
              <a:ext uri="{FF2B5EF4-FFF2-40B4-BE49-F238E27FC236}">
                <a16:creationId xmlns:a16="http://schemas.microsoft.com/office/drawing/2014/main" id="{6C02F4BE-6538-4CAD-B506-5FEB41D3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415" y="3039261"/>
            <a:ext cx="1020166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8" name="Graphic 78">
              <a:extLst>
                <a:ext uri="{FF2B5EF4-FFF2-40B4-BE49-F238E27FC236}">
                  <a16:creationId xmlns:a16="http://schemas.microsoft.com/office/drawing/2014/main" id="{3937246C-D7B5-4CC9-B979-0999DFD5B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aphic 78">
              <a:extLst>
                <a:ext uri="{FF2B5EF4-FFF2-40B4-BE49-F238E27FC236}">
                  <a16:creationId xmlns:a16="http://schemas.microsoft.com/office/drawing/2014/main" id="{559392DF-C926-44F7-920D-C232D60C0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37FE2E3-579D-4AA7-8775-C78D1D563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Graphic 78">
                <a:extLst>
                  <a:ext uri="{FF2B5EF4-FFF2-40B4-BE49-F238E27FC236}">
                    <a16:creationId xmlns:a16="http://schemas.microsoft.com/office/drawing/2014/main" id="{A6A05323-CAFA-4D34-83D6-3B23B0208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D49C45E0-CA07-4FD4-9097-BF313F498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Graphic 78">
                <a:extLst>
                  <a:ext uri="{FF2B5EF4-FFF2-40B4-BE49-F238E27FC236}">
                    <a16:creationId xmlns:a16="http://schemas.microsoft.com/office/drawing/2014/main" id="{1EC741B7-EEE8-43D3-9F8E-C2B4DD19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Picture 4" descr="Plate stack stock image. Image of clean ...">
            <a:extLst>
              <a:ext uri="{FF2B5EF4-FFF2-40B4-BE49-F238E27FC236}">
                <a16:creationId xmlns:a16="http://schemas.microsoft.com/office/drawing/2014/main" id="{AD4F30AF-79E8-5317-D549-97DF4C9E16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619" r="-2" b="-2"/>
          <a:stretch>
            <a:fillRect/>
          </a:stretch>
        </p:blipFill>
        <p:spPr>
          <a:xfrm>
            <a:off x="3705179" y="2299136"/>
            <a:ext cx="4047158" cy="2024547"/>
          </a:xfrm>
          <a:prstGeom prst="rect">
            <a:avLst/>
          </a:prstGeom>
        </p:spPr>
      </p:pic>
      <p:pic>
        <p:nvPicPr>
          <p:cNvPr id="6" name="Picture 5" descr="Purple Glass Bangle Set | FashionCrab.com">
            <a:extLst>
              <a:ext uri="{FF2B5EF4-FFF2-40B4-BE49-F238E27FC236}">
                <a16:creationId xmlns:a16="http://schemas.microsoft.com/office/drawing/2014/main" id="{8B269186-4D61-CF6A-5D09-B564755FF8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" b="2628"/>
          <a:stretch>
            <a:fillRect/>
          </a:stretch>
        </p:blipFill>
        <p:spPr>
          <a:xfrm>
            <a:off x="3308523" y="3937"/>
            <a:ext cx="2312701" cy="2279749"/>
          </a:xfrm>
          <a:prstGeom prst="rect">
            <a:avLst/>
          </a:prstGeom>
        </p:spPr>
      </p:pic>
      <p:pic>
        <p:nvPicPr>
          <p:cNvPr id="4" name="Content Placeholder 3" descr="How to Stack Bracelets | Jewelers Mutual">
            <a:extLst>
              <a:ext uri="{FF2B5EF4-FFF2-40B4-BE49-F238E27FC236}">
                <a16:creationId xmlns:a16="http://schemas.microsoft.com/office/drawing/2014/main" id="{996BD626-F5A4-DB56-FFC4-3900D34D25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130" r="25319" b="-1"/>
          <a:stretch>
            <a:fillRect/>
          </a:stretch>
        </p:blipFill>
        <p:spPr>
          <a:xfrm>
            <a:off x="5731908" y="24813"/>
            <a:ext cx="2270948" cy="2248433"/>
          </a:xfrm>
          <a:prstGeom prst="rect">
            <a:avLst/>
          </a:pr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B6061A8-D267-4967-AF47-C3CC45138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28992" y="4941168"/>
            <a:ext cx="2863005" cy="191683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DB770A-658D-4212-9BF2-236070D5D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195345" y="5498330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B99195-76A3-4B90-8F45-BAEF05699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1029419-581A-4B40-B3E3-BD5931F99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F181C6-C3A7-463D-B837-E6FB1B08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1" name="Graphic 12">
              <a:extLst>
                <a:ext uri="{FF2B5EF4-FFF2-40B4-BE49-F238E27FC236}">
                  <a16:creationId xmlns:a16="http://schemas.microsoft.com/office/drawing/2014/main" id="{FB6F6AFA-67F5-4D3A-839B-6B3980B6F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E9F49015-3756-46EC-AF1A-2F33219CB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Graphic 15">
              <a:extLst>
                <a:ext uri="{FF2B5EF4-FFF2-40B4-BE49-F238E27FC236}">
                  <a16:creationId xmlns:a16="http://schemas.microsoft.com/office/drawing/2014/main" id="{44C1E606-364B-4793-83A8-61AC96EDB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D62BB33-881E-4E43-A746-75C1E7C32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7+ Thousand Multiple Routes Royalty-Free Images, Stock Photos &amp; Pictures |  Shutterstock">
            <a:extLst>
              <a:ext uri="{FF2B5EF4-FFF2-40B4-BE49-F238E27FC236}">
                <a16:creationId xmlns:a16="http://schemas.microsoft.com/office/drawing/2014/main" id="{50633D15-50BA-8C89-368C-70C34D810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9681" y="4189171"/>
            <a:ext cx="4659921" cy="2668836"/>
          </a:xfrm>
          <a:prstGeom prst="rect">
            <a:avLst/>
          </a:prstGeom>
        </p:spPr>
      </p:pic>
      <p:pic>
        <p:nvPicPr>
          <p:cNvPr id="11" name="Picture 10" descr="Human Icon Plain Stock Illustrations ...">
            <a:extLst>
              <a:ext uri="{FF2B5EF4-FFF2-40B4-BE49-F238E27FC236}">
                <a16:creationId xmlns:a16="http://schemas.microsoft.com/office/drawing/2014/main" id="{8392A953-D867-0E08-9BB7-8B1CBA4F89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071" y="4188950"/>
            <a:ext cx="3975433" cy="2668825"/>
          </a:xfrm>
          <a:prstGeom prst="rect">
            <a:avLst/>
          </a:prstGeom>
        </p:spPr>
      </p:pic>
      <p:pic>
        <p:nvPicPr>
          <p:cNvPr id="14" name="Picture 13" descr="The Truth About Software Updates - Faronics">
            <a:extLst>
              <a:ext uri="{FF2B5EF4-FFF2-40B4-BE49-F238E27FC236}">
                <a16:creationId xmlns:a16="http://schemas.microsoft.com/office/drawing/2014/main" id="{B1E344AD-EAC7-A0A4-EFF2-D5AB8875AA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7481" y="4186035"/>
            <a:ext cx="3546463" cy="2629270"/>
          </a:xfrm>
          <a:prstGeom prst="rect">
            <a:avLst/>
          </a:prstGeom>
        </p:spPr>
      </p:pic>
      <p:pic>
        <p:nvPicPr>
          <p:cNvPr id="16" name="Picture 15" descr="BUCKET definition and meaning | Collins English Dictionary">
            <a:extLst>
              <a:ext uri="{FF2B5EF4-FFF2-40B4-BE49-F238E27FC236}">
                <a16:creationId xmlns:a16="http://schemas.microsoft.com/office/drawing/2014/main" id="{C98FDBDF-C73F-538D-973D-8E95993B2EF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221" r="2201" b="11302"/>
          <a:stretch>
            <a:fillRect/>
          </a:stretch>
        </p:blipFill>
        <p:spPr>
          <a:xfrm>
            <a:off x="10183660" y="2418344"/>
            <a:ext cx="2004334" cy="1880482"/>
          </a:xfrm>
          <a:prstGeom prst="rect">
            <a:avLst/>
          </a:prstGeom>
        </p:spPr>
      </p:pic>
      <p:sp>
        <p:nvSpPr>
          <p:cNvPr id="26" name="Arrow: Down 25">
            <a:extLst>
              <a:ext uri="{FF2B5EF4-FFF2-40B4-BE49-F238E27FC236}">
                <a16:creationId xmlns:a16="http://schemas.microsoft.com/office/drawing/2014/main" id="{53691CE0-5505-30A8-F05E-71C33EFACF05}"/>
              </a:ext>
            </a:extLst>
          </p:cNvPr>
          <p:cNvSpPr/>
          <p:nvPr/>
        </p:nvSpPr>
        <p:spPr>
          <a:xfrm>
            <a:off x="10890611" y="1678650"/>
            <a:ext cx="716844" cy="101207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5" name="Picture 34" descr="BUCKET definition and meaning | Collins English Dictionary">
            <a:extLst>
              <a:ext uri="{FF2B5EF4-FFF2-40B4-BE49-F238E27FC236}">
                <a16:creationId xmlns:a16="http://schemas.microsoft.com/office/drawing/2014/main" id="{AD426BEF-883F-A8E9-EBAD-8EDC2B7B24A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221" r="2201" b="11302"/>
          <a:stretch>
            <a:fillRect/>
          </a:stretch>
        </p:blipFill>
        <p:spPr>
          <a:xfrm>
            <a:off x="8242125" y="2428781"/>
            <a:ext cx="1962581" cy="1765660"/>
          </a:xfrm>
          <a:prstGeom prst="rect">
            <a:avLst/>
          </a:prstGeom>
        </p:spPr>
      </p:pic>
      <p:sp>
        <p:nvSpPr>
          <p:cNvPr id="36" name="Arrow: Down 35">
            <a:extLst>
              <a:ext uri="{FF2B5EF4-FFF2-40B4-BE49-F238E27FC236}">
                <a16:creationId xmlns:a16="http://schemas.microsoft.com/office/drawing/2014/main" id="{5B529EF9-9E1A-1741-2351-E7F07EA591CF}"/>
              </a:ext>
            </a:extLst>
          </p:cNvPr>
          <p:cNvSpPr/>
          <p:nvPr/>
        </p:nvSpPr>
        <p:spPr>
          <a:xfrm rot="10800000">
            <a:off x="8890400" y="1667085"/>
            <a:ext cx="688507" cy="101207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911078-DEE8-EE7D-5392-927AD623B3DB}"/>
              </a:ext>
            </a:extLst>
          </p:cNvPr>
          <p:cNvSpPr txBox="1"/>
          <p:nvPr/>
        </p:nvSpPr>
        <p:spPr>
          <a:xfrm>
            <a:off x="10487705" y="1124425"/>
            <a:ext cx="15520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 dirty="0"/>
              <a:t>PUSH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11E06F0-B2E5-66A6-F117-95C07C66309E}"/>
              </a:ext>
            </a:extLst>
          </p:cNvPr>
          <p:cNvSpPr txBox="1"/>
          <p:nvPr/>
        </p:nvSpPr>
        <p:spPr>
          <a:xfrm>
            <a:off x="8450296" y="1124425"/>
            <a:ext cx="15520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 dirty="0"/>
              <a:t>POP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015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25" name="Freeform: Shape 9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2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9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5A522F-C228-FCB8-1307-ECFDF16A8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603356"/>
            <a:ext cx="3973532" cy="24973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Primitive Data Structure</a:t>
            </a:r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8972B65B-8AFA-4B5C-BFC6-E443F3777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21648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8" name="Graphic 78">
            <a:extLst>
              <a:ext uri="{FF2B5EF4-FFF2-40B4-BE49-F238E27FC236}">
                <a16:creationId xmlns:a16="http://schemas.microsoft.com/office/drawing/2014/main" id="{8B32F32D-2578-47BA-A8C8-B9CC3F8A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19" name="Graphic 78">
              <a:extLst>
                <a:ext uri="{FF2B5EF4-FFF2-40B4-BE49-F238E27FC236}">
                  <a16:creationId xmlns:a16="http://schemas.microsoft.com/office/drawing/2014/main" id="{FE39C5A6-D000-4F68-8942-DD0D6D6F8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0" name="Graphic 78">
              <a:extLst>
                <a:ext uri="{FF2B5EF4-FFF2-40B4-BE49-F238E27FC236}">
                  <a16:creationId xmlns:a16="http://schemas.microsoft.com/office/drawing/2014/main" id="{E89890B6-1232-480B-A1E4-4EE4897F6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21" name="Graphic 78">
                <a:extLst>
                  <a:ext uri="{FF2B5EF4-FFF2-40B4-BE49-F238E27FC236}">
                    <a16:creationId xmlns:a16="http://schemas.microsoft.com/office/drawing/2014/main" id="{AA2A92B4-DD5E-4659-876C-CEF27D8A33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Graphic 78">
                <a:extLst>
                  <a:ext uri="{FF2B5EF4-FFF2-40B4-BE49-F238E27FC236}">
                    <a16:creationId xmlns:a16="http://schemas.microsoft.com/office/drawing/2014/main" id="{CB3716F9-57FA-4E55-B926-D141DFDE7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Graphic 78">
                <a:extLst>
                  <a:ext uri="{FF2B5EF4-FFF2-40B4-BE49-F238E27FC236}">
                    <a16:creationId xmlns:a16="http://schemas.microsoft.com/office/drawing/2014/main" id="{6E65CA48-F624-4AAA-B08C-4D030E798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Graphic 78">
                <a:extLst>
                  <a:ext uri="{FF2B5EF4-FFF2-40B4-BE49-F238E27FC236}">
                    <a16:creationId xmlns:a16="http://schemas.microsoft.com/office/drawing/2014/main" id="{5AB96607-3A57-4F71-87E5-C0D546FEB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6" descr="Exploring the Future of Human-Computer Interaction | Futurism">
            <a:extLst>
              <a:ext uri="{FF2B5EF4-FFF2-40B4-BE49-F238E27FC236}">
                <a16:creationId xmlns:a16="http://schemas.microsoft.com/office/drawing/2014/main" id="{99DD4F46-D8F1-7666-B291-A35E0E40EA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40" r="4840"/>
          <a:stretch>
            <a:fillRect/>
          </a:stretch>
        </p:blipFill>
        <p:spPr>
          <a:xfrm>
            <a:off x="5047847" y="668163"/>
            <a:ext cx="3196691" cy="2560959"/>
          </a:xfrm>
          <a:prstGeom prst="rect">
            <a:avLst/>
          </a:prstGeom>
        </p:spPr>
      </p:pic>
      <p:pic>
        <p:nvPicPr>
          <p:cNvPr id="5" name="Picture 4" descr="One dark blue grape in drops of water isolated | Premium Photo">
            <a:extLst>
              <a:ext uri="{FF2B5EF4-FFF2-40B4-BE49-F238E27FC236}">
                <a16:creationId xmlns:a16="http://schemas.microsoft.com/office/drawing/2014/main" id="{819CADEE-5C4E-69EB-FC45-5965951889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349" b="6498"/>
          <a:stretch>
            <a:fillRect/>
          </a:stretch>
        </p:blipFill>
        <p:spPr>
          <a:xfrm>
            <a:off x="8241523" y="600288"/>
            <a:ext cx="3421419" cy="2696710"/>
          </a:xfrm>
          <a:prstGeom prst="rect">
            <a:avLst/>
          </a:prstGeom>
        </p:spPr>
      </p:pic>
      <p:pic>
        <p:nvPicPr>
          <p:cNvPr id="8" name="Picture 7" descr="A person shaking hands with a computer&#10;&#10;Description automatically generated">
            <a:extLst>
              <a:ext uri="{FF2B5EF4-FFF2-40B4-BE49-F238E27FC236}">
                <a16:creationId xmlns:a16="http://schemas.microsoft.com/office/drawing/2014/main" id="{AFB653BA-037B-E196-FECC-ED8CBFF13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975" y="3242622"/>
            <a:ext cx="3686548" cy="2636337"/>
          </a:xfrm>
          <a:prstGeom prst="rect">
            <a:avLst/>
          </a:prstGeom>
        </p:spPr>
      </p:pic>
      <p:pic>
        <p:nvPicPr>
          <p:cNvPr id="4" name="Content Placeholder 3" descr="801,900+ Grape Stock Photos, Pictures ...">
            <a:extLst>
              <a:ext uri="{FF2B5EF4-FFF2-40B4-BE49-F238E27FC236}">
                <a16:creationId xmlns:a16="http://schemas.microsoft.com/office/drawing/2014/main" id="{FA24EFE1-1D34-E320-3571-45B4BD232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r="-2" b="2735"/>
          <a:stretch>
            <a:fillRect/>
          </a:stretch>
        </p:blipFill>
        <p:spPr>
          <a:xfrm>
            <a:off x="8471107" y="3294075"/>
            <a:ext cx="3192820" cy="2587861"/>
          </a:xfrm>
          <a:prstGeom prst="rect">
            <a:avLst/>
          </a:prstGeom>
        </p:spPr>
      </p:pic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286E5E1D-FD49-448F-83C8-E06466BE5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99042" y="5608708"/>
            <a:ext cx="4292956" cy="124929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D82E7BA0-A7BA-4C61-9D6F-5345A5405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447993" y="5742897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5369E81-3115-4284-995E-F753EB4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4729589-1C6A-4995-83DB-3C8AC2B8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A966D0D-0B99-4534-8150-ECA25F80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2" name="Graphic 12">
              <a:extLst>
                <a:ext uri="{FF2B5EF4-FFF2-40B4-BE49-F238E27FC236}">
                  <a16:creationId xmlns:a16="http://schemas.microsoft.com/office/drawing/2014/main" id="{7DC8EDF8-9492-4A6B-8050-A6B44F11B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Graphic 15">
              <a:extLst>
                <a:ext uri="{FF2B5EF4-FFF2-40B4-BE49-F238E27FC236}">
                  <a16:creationId xmlns:a16="http://schemas.microsoft.com/office/drawing/2014/main" id="{13B4EDF3-5414-4F6E-8824-4FDC7BFD5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Graphic 15">
              <a:extLst>
                <a:ext uri="{FF2B5EF4-FFF2-40B4-BE49-F238E27FC236}">
                  <a16:creationId xmlns:a16="http://schemas.microsoft.com/office/drawing/2014/main" id="{6CE204CE-5738-4712-8E02-CF746C010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2369023-4235-4E1E-A424-EA0EA83DE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651352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4F7C-C2B2-8AA5-9FD4-8119CA5C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67E71-4403-2056-7062-A2A73795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592998" cy="3742728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Stack</a:t>
            </a:r>
            <a:r>
              <a:rPr lang="en-US" dirty="0"/>
              <a:t> is a </a:t>
            </a:r>
            <a:r>
              <a:rPr lang="en-US" b="1" dirty="0"/>
              <a:t>linear data structure</a:t>
            </a:r>
            <a:r>
              <a:rPr lang="en-US" dirty="0"/>
              <a:t> that follows the </a:t>
            </a:r>
            <a:r>
              <a:rPr lang="en-US" b="1" dirty="0"/>
              <a:t>LIFO (Last In, First Out)</a:t>
            </a:r>
            <a:r>
              <a:rPr lang="en-US" dirty="0"/>
              <a:t> principle — the last element inserted into the stack is the first one to be removed.</a:t>
            </a:r>
          </a:p>
          <a:p>
            <a:r>
              <a:rPr lang="en-US" b="1" dirty="0">
                <a:solidFill>
                  <a:srgbClr val="C00000"/>
                </a:solidFill>
              </a:rPr>
              <a:t>Characteristics of Stack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Linear structure</a:t>
            </a:r>
            <a:r>
              <a:rPr lang="en-US" dirty="0"/>
              <a:t>: Elements are arranged sequentially.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LIFO principle</a:t>
            </a:r>
            <a:r>
              <a:rPr lang="en-US" dirty="0"/>
              <a:t>: The last inserted element is the first removed.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Single access point</a:t>
            </a:r>
            <a:r>
              <a:rPr lang="en-US" dirty="0"/>
              <a:t>: Insertion and deletion happen only at one end called the </a:t>
            </a:r>
            <a:r>
              <a:rPr lang="en-US" b="1" dirty="0"/>
              <a:t>top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Limited size</a:t>
            </a:r>
            <a:r>
              <a:rPr lang="en-US" dirty="0"/>
              <a:t>: Stack overflow occurs when you try to push into a full stack.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Efficient operations</a:t>
            </a:r>
            <a:r>
              <a:rPr lang="en-US" dirty="0"/>
              <a:t>: Push and Pop operations take </a:t>
            </a:r>
            <a:r>
              <a:rPr lang="en-US" b="1" dirty="0"/>
              <a:t>O(1)</a:t>
            </a:r>
            <a:r>
              <a:rPr lang="en-US" dirty="0"/>
              <a:t> time.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12768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82794-9566-69AD-F416-16795C38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spcAft>
                <a:spcPct val="0"/>
              </a:spcAft>
            </a:pPr>
            <a:r>
              <a:rPr lang="en-US" altLang="en-US" dirty="0"/>
              <a:t>Applications of Stack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CFB6879-8665-4516-EFE3-D046E59CF2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4955319"/>
              </p:ext>
            </p:extLst>
          </p:nvPr>
        </p:nvGraphicFramePr>
        <p:xfrm>
          <a:off x="525462" y="2604928"/>
          <a:ext cx="10077557" cy="4062456"/>
        </p:xfrm>
        <a:graphic>
          <a:graphicData uri="http://schemas.openxmlformats.org/drawingml/2006/table">
            <a:tbl>
              <a:tblPr/>
              <a:tblGrid>
                <a:gridCol w="3618558">
                  <a:extLst>
                    <a:ext uri="{9D8B030D-6E8A-4147-A177-3AD203B41FA5}">
                      <a16:colId xmlns:a16="http://schemas.microsoft.com/office/drawing/2014/main" val="2823283291"/>
                    </a:ext>
                  </a:extLst>
                </a:gridCol>
                <a:gridCol w="6458999">
                  <a:extLst>
                    <a:ext uri="{9D8B030D-6E8A-4147-A177-3AD203B41FA5}">
                      <a16:colId xmlns:a16="http://schemas.microsoft.com/office/drawing/2014/main" val="2000997860"/>
                    </a:ext>
                  </a:extLst>
                </a:gridCol>
              </a:tblGrid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rgbClr val="C00000"/>
                          </a:solidFill>
                        </a:rPr>
                        <a:t>Expression Evaluation</a:t>
                      </a:r>
                      <a:endParaRPr lang="en-IN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Used in evaluating postfix/prefix expressions.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698797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rgbClr val="C00000"/>
                          </a:solidFill>
                        </a:rPr>
                        <a:t>Expression Conversion</a:t>
                      </a:r>
                      <a:endParaRPr lang="en-IN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Convert infix to postfix/prefix notation.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002478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rgbClr val="C00000"/>
                          </a:solidFill>
                        </a:rPr>
                        <a:t>Function Call Management</a:t>
                      </a:r>
                      <a:endParaRPr lang="en-IN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Used in managing function call stacks (recursion).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597575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rgbClr val="C00000"/>
                          </a:solidFill>
                        </a:rPr>
                        <a:t>Undo/Redo Operations</a:t>
                      </a:r>
                      <a:endParaRPr lang="en-IN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In text editors or software applications.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57619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rgbClr val="C00000"/>
                          </a:solidFill>
                        </a:rPr>
                        <a:t>Browser History</a:t>
                      </a:r>
                      <a:endParaRPr lang="en-IN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Tracks the pages visited using a stack mechanism.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1630128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>
                          <a:solidFill>
                            <a:srgbClr val="C00000"/>
                          </a:solidFill>
                        </a:rPr>
                        <a:t>Parenthesis Matching</a:t>
                      </a:r>
                      <a:endParaRPr lang="en-IN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Validates balanced parentheses in an expression.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606218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Browser History Navigation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Helps move backward/forward between pages.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7744253"/>
                  </a:ext>
                </a:extLst>
              </a:tr>
              <a:tr h="5078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Reversing Data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Useful for reversing strings or lists.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6874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5425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133D1-2B12-0007-5F02-7BEDA5382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spcAft>
                <a:spcPct val="0"/>
              </a:spcAft>
            </a:pPr>
            <a:r>
              <a:rPr lang="en-US" altLang="en-US" dirty="0"/>
              <a:t>Basic Stack Operations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69E215A-832B-212A-D176-C430504B9D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4783934"/>
              </p:ext>
            </p:extLst>
          </p:nvPr>
        </p:nvGraphicFramePr>
        <p:xfrm>
          <a:off x="525716" y="2519325"/>
          <a:ext cx="9600777" cy="3472910"/>
        </p:xfrm>
        <a:graphic>
          <a:graphicData uri="http://schemas.openxmlformats.org/drawingml/2006/table">
            <a:tbl>
              <a:tblPr/>
              <a:tblGrid>
                <a:gridCol w="2859510">
                  <a:extLst>
                    <a:ext uri="{9D8B030D-6E8A-4147-A177-3AD203B41FA5}">
                      <a16:colId xmlns:a16="http://schemas.microsoft.com/office/drawing/2014/main" val="172720460"/>
                    </a:ext>
                  </a:extLst>
                </a:gridCol>
                <a:gridCol w="6741267">
                  <a:extLst>
                    <a:ext uri="{9D8B030D-6E8A-4147-A177-3AD203B41FA5}">
                      <a16:colId xmlns:a16="http://schemas.microsoft.com/office/drawing/2014/main" val="2654650261"/>
                    </a:ext>
                  </a:extLst>
                </a:gridCol>
              </a:tblGrid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Operation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9174479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push()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Insert (add) an element at the top of the stack.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772612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pop()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Remove (delete) the top element of the stack.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7081542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peek() / top()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Retrieve the top element without removing it.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575842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isEmpty()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Check if the stack is empty.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25888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isFull()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Check if the stack is full (for array implementation).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35180"/>
                  </a:ext>
                </a:extLst>
              </a:tr>
              <a:tr h="4961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display()/ traverse()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Print all elements of the stack.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495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58485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1FD9-2D9E-BD9E-F340-2123EAB91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Push/ Insertion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9A3FD-9489-E3F7-4309-7BD576E39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void push(int value) {</a:t>
            </a:r>
          </a:p>
          <a:p>
            <a:r>
              <a:rPr lang="en-US" dirty="0"/>
              <a:t>    if (top == SIZE - 1)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("Stack Overflow! Cannot push %d\n", value);</a:t>
            </a:r>
          </a:p>
          <a:p>
            <a:r>
              <a:rPr lang="en-US" dirty="0"/>
              <a:t>    } else {</a:t>
            </a:r>
          </a:p>
          <a:p>
            <a:r>
              <a:rPr lang="en-US" dirty="0"/>
              <a:t>        top++;</a:t>
            </a:r>
          </a:p>
          <a:p>
            <a:r>
              <a:rPr lang="en-US" dirty="0"/>
              <a:t>        stack[top] = value;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 pushed to stack.\n", value);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09163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48753-70A1-FC0A-00E6-43657FD35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Pop/ Deletion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104B8-EA6B-064B-FCEA-E7A5C6CD1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void pop() {</a:t>
            </a:r>
          </a:p>
          <a:p>
            <a:r>
              <a:rPr lang="en-US" dirty="0"/>
              <a:t>    if (top == -1)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("Stack Underflow! Stack is empty.\n");</a:t>
            </a:r>
          </a:p>
          <a:p>
            <a:r>
              <a:rPr lang="en-US" dirty="0"/>
              <a:t>    } else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 popped from stack.\n", stack[top]);</a:t>
            </a:r>
          </a:p>
          <a:p>
            <a:r>
              <a:rPr lang="en-US" dirty="0"/>
              <a:t>        top--;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59534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BBFA-61ED-A00D-527D-267151C5F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05ECE-B4E3-5DF0-2CA1-D6EAB1A8C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void peek() {</a:t>
            </a:r>
          </a:p>
          <a:p>
            <a:r>
              <a:rPr lang="en-US" dirty="0"/>
              <a:t>    if (top == -1)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("Stack is empty.\n");</a:t>
            </a:r>
          </a:p>
          <a:p>
            <a:r>
              <a:rPr lang="en-US" dirty="0"/>
              <a:t>    else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("Top element is %d\n", stack[top]);</a:t>
            </a:r>
          </a:p>
          <a:p>
            <a:r>
              <a:rPr lang="en-US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225603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8231B-CFCC-8979-E297-BFB4676B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Display/ Traversal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6CB53-D4AC-1A4B-1433-0E4F77B51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void display() {</a:t>
            </a:r>
          </a:p>
          <a:p>
            <a:r>
              <a:rPr lang="en-IN" dirty="0"/>
              <a:t>    if (top == -1) {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("Stack is empty.\n");</a:t>
            </a:r>
          </a:p>
          <a:p>
            <a:r>
              <a:rPr lang="en-IN" dirty="0"/>
              <a:t>    } else {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("Stack elements are: ");</a:t>
            </a:r>
          </a:p>
          <a:p>
            <a:r>
              <a:rPr lang="en-IN" dirty="0"/>
              <a:t>        for (int i = top; i &gt;= 0; i--)</a:t>
            </a:r>
          </a:p>
          <a:p>
            <a:r>
              <a:rPr lang="en-IN" dirty="0"/>
              <a:t>            </a:t>
            </a:r>
            <a:r>
              <a:rPr lang="en-IN" dirty="0" err="1"/>
              <a:t>printf</a:t>
            </a:r>
            <a:r>
              <a:rPr lang="en-IN" dirty="0"/>
              <a:t>("%d ", stack[i]);</a:t>
            </a:r>
          </a:p>
          <a:p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("\n");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532361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BE6A-B5A0-FE0E-F1FB-8A638EA8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Stack using Linked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F5305-454C-6C3C-AD19-EA61B3A7E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Push() – Insertion in the beginning</a:t>
            </a:r>
          </a:p>
          <a:p>
            <a:r>
              <a:rPr lang="en-IN" dirty="0"/>
              <a:t>Pop() – Deletion from the beginning</a:t>
            </a:r>
          </a:p>
          <a:p>
            <a:r>
              <a:rPr lang="en-IN" dirty="0"/>
              <a:t>Traverse() – Display using linked list</a:t>
            </a:r>
          </a:p>
        </p:txBody>
      </p:sp>
    </p:spTree>
    <p:extLst>
      <p:ext uri="{BB962C8B-B14F-4D97-AF65-F5344CB8AC3E}">
        <p14:creationId xmlns:p14="http://schemas.microsoft.com/office/powerpoint/2010/main" val="293110062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1A1A5-453C-8B74-5997-01D7452B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22AED-6A95-FE39-F6B2-6711F187A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46787"/>
            <a:ext cx="10602726" cy="3549045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An </a:t>
            </a:r>
            <a:r>
              <a:rPr lang="en-US" b="1" dirty="0"/>
              <a:t>expression</a:t>
            </a:r>
            <a:r>
              <a:rPr lang="en-US" dirty="0"/>
              <a:t> is a </a:t>
            </a:r>
            <a:r>
              <a:rPr lang="en-US" b="1" dirty="0"/>
              <a:t>combination of operands and operators</a:t>
            </a:r>
            <a:r>
              <a:rPr lang="en-US" dirty="0"/>
              <a:t> that produces a value when evaluated.</a:t>
            </a:r>
          </a:p>
          <a:p>
            <a:pPr>
              <a:spcBef>
                <a:spcPts val="0"/>
              </a:spcBef>
            </a:pPr>
            <a:r>
              <a:rPr lang="en-IN" dirty="0"/>
              <a:t>Example: a + b * c</a:t>
            </a:r>
          </a:p>
          <a:p>
            <a:pPr>
              <a:spcBef>
                <a:spcPts val="0"/>
              </a:spcBef>
            </a:pPr>
            <a:endParaRPr lang="en-IN" sz="1600" dirty="0"/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C00000"/>
                </a:solidFill>
              </a:rPr>
              <a:t>Components of an Expression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Operands</a:t>
            </a:r>
            <a:r>
              <a:rPr lang="en-US" dirty="0"/>
              <a:t> – Variables or constants (e.g., x, 5, y).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Operators</a:t>
            </a:r>
            <a:r>
              <a:rPr lang="en-US" dirty="0"/>
              <a:t> – Symbols that perform operations (e.g., +, -, *, /, =).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Result</a:t>
            </a:r>
            <a:r>
              <a:rPr lang="en-US" dirty="0"/>
              <a:t> – Value obtained after evaluation.</a:t>
            </a:r>
          </a:p>
          <a:p>
            <a:pPr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22590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850C8-CBDB-0B7A-473E-76992C0F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Expression Notations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E7BBD-4E07-B4C7-5754-9267CBAD7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23" y="4085840"/>
            <a:ext cx="2798111" cy="226454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b="1" dirty="0">
                <a:solidFill>
                  <a:srgbClr val="C00000"/>
                </a:solidFill>
              </a:rPr>
              <a:t>Infix Expression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A + (B * C)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200" b="1" dirty="0">
              <a:solidFill>
                <a:srgbClr val="C0000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b="1" dirty="0">
                <a:solidFill>
                  <a:srgbClr val="C00000"/>
                </a:solidFill>
              </a:rPr>
              <a:t>Tree</a:t>
            </a:r>
            <a:r>
              <a:rPr lang="en-IN" sz="1600" dirty="0"/>
              <a:t> </a:t>
            </a:r>
            <a:r>
              <a:rPr lang="en-IN" sz="1600" b="1" dirty="0">
                <a:solidFill>
                  <a:srgbClr val="C00000"/>
                </a:solidFill>
              </a:rPr>
              <a:t>Representation: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      +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     / 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    A   *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         / 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/>
              <a:t>       B   C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D964C93-431A-C7BB-F8DE-E7B434B24FBB}"/>
              </a:ext>
            </a:extLst>
          </p:cNvPr>
          <p:cNvSpPr txBox="1">
            <a:spLocks/>
          </p:cNvSpPr>
          <p:nvPr/>
        </p:nvSpPr>
        <p:spPr>
          <a:xfrm>
            <a:off x="3796923" y="4091460"/>
            <a:ext cx="3803515" cy="2072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b="1" dirty="0">
                <a:solidFill>
                  <a:srgbClr val="C00000"/>
                </a:solidFill>
              </a:rPr>
              <a:t>Prefix Expression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dirty="0"/>
              <a:t>Conversion Rule: </a:t>
            </a:r>
            <a:r>
              <a:rPr lang="en-US" sz="1600" dirty="0"/>
              <a:t>Move the operator </a:t>
            </a:r>
            <a:r>
              <a:rPr lang="en-US" sz="1600" b="1" dirty="0"/>
              <a:t>before its operands</a:t>
            </a:r>
            <a:r>
              <a:rPr lang="en-US" sz="1600" dirty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600" b="1" dirty="0"/>
              <a:t>Infix:</a:t>
            </a:r>
            <a:r>
              <a:rPr lang="pt-BR" sz="1600" dirty="0"/>
              <a:t> A + B * C</a:t>
            </a:r>
            <a:br>
              <a:rPr lang="pt-BR" sz="1600" dirty="0"/>
            </a:br>
            <a:r>
              <a:rPr lang="pt-BR" sz="1600" b="1" dirty="0"/>
              <a:t>Prefix:</a:t>
            </a:r>
            <a:r>
              <a:rPr lang="pt-BR" sz="1600" dirty="0"/>
              <a:t> + A * B C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IN" sz="1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864AA0-04FE-41D9-7609-FA8D11F5FB90}"/>
              </a:ext>
            </a:extLst>
          </p:cNvPr>
          <p:cNvSpPr txBox="1">
            <a:spLocks/>
          </p:cNvSpPr>
          <p:nvPr/>
        </p:nvSpPr>
        <p:spPr>
          <a:xfrm>
            <a:off x="7782127" y="4085840"/>
            <a:ext cx="3531140" cy="2072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b="1" dirty="0">
                <a:solidFill>
                  <a:srgbClr val="C00000"/>
                </a:solidFill>
              </a:rPr>
              <a:t>Postfix Expression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dirty="0"/>
              <a:t>Conversion Rule: </a:t>
            </a:r>
            <a:r>
              <a:rPr lang="en-US" sz="1600" dirty="0"/>
              <a:t>Move the operator </a:t>
            </a:r>
            <a:r>
              <a:rPr lang="en-US" sz="1600" b="1" dirty="0"/>
              <a:t>after its operands</a:t>
            </a:r>
            <a:r>
              <a:rPr lang="en-US" sz="1600" dirty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6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600" b="1" dirty="0"/>
              <a:t>Infix:</a:t>
            </a:r>
            <a:r>
              <a:rPr lang="pt-BR" sz="1600" dirty="0"/>
              <a:t> A + B * C</a:t>
            </a:r>
            <a:br>
              <a:rPr lang="pt-BR" sz="1600" dirty="0"/>
            </a:br>
            <a:r>
              <a:rPr lang="pt-BR" sz="1600" b="1" dirty="0"/>
              <a:t>Postfix:</a:t>
            </a:r>
            <a:r>
              <a:rPr lang="pt-BR" sz="1600" dirty="0"/>
              <a:t> A B C * +</a:t>
            </a:r>
            <a:endParaRPr lang="en-IN" sz="1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DFCBB-228A-113D-95A3-F4C75633E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442378"/>
              </p:ext>
            </p:extLst>
          </p:nvPr>
        </p:nvGraphicFramePr>
        <p:xfrm>
          <a:off x="288587" y="2497262"/>
          <a:ext cx="11614826" cy="1318260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865761">
                  <a:extLst>
                    <a:ext uri="{9D8B030D-6E8A-4147-A177-3AD203B41FA5}">
                      <a16:colId xmlns:a16="http://schemas.microsoft.com/office/drawing/2014/main" val="1342676823"/>
                    </a:ext>
                  </a:extLst>
                </a:gridCol>
                <a:gridCol w="1070043">
                  <a:extLst>
                    <a:ext uri="{9D8B030D-6E8A-4147-A177-3AD203B41FA5}">
                      <a16:colId xmlns:a16="http://schemas.microsoft.com/office/drawing/2014/main" val="3445102541"/>
                    </a:ext>
                  </a:extLst>
                </a:gridCol>
                <a:gridCol w="3035029">
                  <a:extLst>
                    <a:ext uri="{9D8B030D-6E8A-4147-A177-3AD203B41FA5}">
                      <a16:colId xmlns:a16="http://schemas.microsoft.com/office/drawing/2014/main" val="818908331"/>
                    </a:ext>
                  </a:extLst>
                </a:gridCol>
                <a:gridCol w="2500009">
                  <a:extLst>
                    <a:ext uri="{9D8B030D-6E8A-4147-A177-3AD203B41FA5}">
                      <a16:colId xmlns:a16="http://schemas.microsoft.com/office/drawing/2014/main" val="4081513770"/>
                    </a:ext>
                  </a:extLst>
                </a:gridCol>
                <a:gridCol w="4143984">
                  <a:extLst>
                    <a:ext uri="{9D8B030D-6E8A-4147-A177-3AD203B41FA5}">
                      <a16:colId xmlns:a16="http://schemas.microsoft.com/office/drawing/2014/main" val="26185418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/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/>
                        <a:t>Format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/>
                        <a:t>Example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/>
                        <a:t>Evaluation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/>
                        <a:t>Used 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4750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b="1"/>
                        <a:t>Infix</a:t>
                      </a:r>
                      <a:endParaRPr lang="en-IN" sz="15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A + B *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operator in-between operands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Depends on precedence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Human readable, programming languages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3007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b="1"/>
                        <a:t>Prefix</a:t>
                      </a:r>
                      <a:endParaRPr lang="en-IN" sz="15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+ A * B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operator followed by operands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Right to left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Compilers, Lisp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1904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b="1"/>
                        <a:t>Postfix</a:t>
                      </a:r>
                      <a:endParaRPr lang="en-IN" sz="15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A B C * 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operands followed by operator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/>
                        <a:t>Left to right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50" dirty="0"/>
                        <a:t>Stack evaluation, calculators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2992338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E132D0-2C4D-55BE-3388-8E4283FE64BE}"/>
              </a:ext>
            </a:extLst>
          </p:cNvPr>
          <p:cNvCxnSpPr/>
          <p:nvPr/>
        </p:nvCxnSpPr>
        <p:spPr>
          <a:xfrm>
            <a:off x="3706238" y="4056434"/>
            <a:ext cx="0" cy="2198451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D225D-FA4F-8157-B2CD-522C51BD5DBC}"/>
              </a:ext>
            </a:extLst>
          </p:cNvPr>
          <p:cNvCxnSpPr/>
          <p:nvPr/>
        </p:nvCxnSpPr>
        <p:spPr>
          <a:xfrm>
            <a:off x="7606923" y="4085840"/>
            <a:ext cx="0" cy="2198451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4927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6C2AB-954B-773F-8114-696ECD2C0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Structure Classification</a:t>
            </a:r>
          </a:p>
        </p:txBody>
      </p:sp>
      <p:pic>
        <p:nvPicPr>
          <p:cNvPr id="4" name="Content Placeholder 3" descr="What is data structure? Definition, types, examples">
            <a:extLst>
              <a:ext uri="{FF2B5EF4-FFF2-40B4-BE49-F238E27FC236}">
                <a16:creationId xmlns:a16="http://schemas.microsoft.com/office/drawing/2014/main" id="{7A832AEB-0871-4E5B-8705-51DC93506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7134" r="-126" b="9346"/>
          <a:stretch>
            <a:fillRect/>
          </a:stretch>
        </p:blipFill>
        <p:spPr>
          <a:xfrm>
            <a:off x="155502" y="2113928"/>
            <a:ext cx="11778170" cy="350307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7D1F2B1-FAD9-3B71-ED2E-CE74DD80E16D}"/>
              </a:ext>
            </a:extLst>
          </p:cNvPr>
          <p:cNvSpPr/>
          <p:nvPr/>
        </p:nvSpPr>
        <p:spPr>
          <a:xfrm>
            <a:off x="7821038" y="4873557"/>
            <a:ext cx="1011677" cy="5629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3675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6C7BE-4F7F-91A0-EBDA-076E4DDA9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Infix to postfix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E41B6-A45D-5BC9-B834-8514405A3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66242"/>
            <a:ext cx="10077557" cy="354904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solidFill>
                  <a:srgbClr val="C00000"/>
                </a:solidFill>
              </a:rPr>
              <a:t>Infix Expression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Operator is </a:t>
            </a:r>
            <a:r>
              <a:rPr lang="en-US" sz="1800" i="1" dirty="0"/>
              <a:t>in between</a:t>
            </a:r>
            <a:r>
              <a:rPr lang="en-US" sz="1800" dirty="0"/>
              <a:t> operands.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Example: A + B * C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b="1" dirty="0">
                <a:solidFill>
                  <a:srgbClr val="C00000"/>
                </a:solidFill>
              </a:rPr>
              <a:t>Postfix Expression (Reverse Polish Notation)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Operator comes </a:t>
            </a:r>
            <a:r>
              <a:rPr lang="en-US" sz="1800" i="1" dirty="0"/>
              <a:t>after</a:t>
            </a:r>
            <a:r>
              <a:rPr lang="en-US" sz="1800" dirty="0"/>
              <a:t> operands.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Equivalent Postfix: A B C * +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32F7045-D55A-4820-7BCC-612279743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263238"/>
              </p:ext>
            </p:extLst>
          </p:nvPr>
        </p:nvGraphicFramePr>
        <p:xfrm>
          <a:off x="6021421" y="2468880"/>
          <a:ext cx="4766553" cy="2560320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836111">
                  <a:extLst>
                    <a:ext uri="{9D8B030D-6E8A-4147-A177-3AD203B41FA5}">
                      <a16:colId xmlns:a16="http://schemas.microsoft.com/office/drawing/2014/main" val="3029909890"/>
                    </a:ext>
                  </a:extLst>
                </a:gridCol>
                <a:gridCol w="1235881">
                  <a:extLst>
                    <a:ext uri="{9D8B030D-6E8A-4147-A177-3AD203B41FA5}">
                      <a16:colId xmlns:a16="http://schemas.microsoft.com/office/drawing/2014/main" val="3572916143"/>
                    </a:ext>
                  </a:extLst>
                </a:gridCol>
                <a:gridCol w="1031132">
                  <a:extLst>
                    <a:ext uri="{9D8B030D-6E8A-4147-A177-3AD203B41FA5}">
                      <a16:colId xmlns:a16="http://schemas.microsoft.com/office/drawing/2014/main" val="239935050"/>
                    </a:ext>
                  </a:extLst>
                </a:gridCol>
                <a:gridCol w="1663429">
                  <a:extLst>
                    <a:ext uri="{9D8B030D-6E8A-4147-A177-3AD203B41FA5}">
                      <a16:colId xmlns:a16="http://schemas.microsoft.com/office/drawing/2014/main" val="3323828007"/>
                    </a:ext>
                  </a:extLst>
                </a:gridCol>
              </a:tblGrid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Step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Symbol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Output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3461836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2946452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590084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 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5828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+ *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 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281532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+ *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A B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4645654"/>
                  </a:ext>
                </a:extLst>
              </a:tr>
              <a:tr h="317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A B C * 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4662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477221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7A1C5-39A0-AFEC-CAB8-06D3CECDC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Infix to postfix conversion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298983-575E-E55E-BE1E-F0337AB9E0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9651" y="2562242"/>
            <a:ext cx="6935821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the symbol is an operand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add it directly to the postfix expression.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the symbol is an operator: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2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Pop operators from the stack with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greater or equal precedence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append them to postfix.</a:t>
            </a:r>
          </a:p>
          <a:p>
            <a:pPr marL="742950" lvl="2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Then push the current operator.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‘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(‘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encountered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push it to stack.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‘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)’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encountered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pop and output from the stack until a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found.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 the 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pop all remaining operators from the stack and append them to postfix.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34C052-D131-A74C-BAC0-A4F51401B3AD}"/>
              </a:ext>
            </a:extLst>
          </p:cNvPr>
          <p:cNvSpPr txBox="1"/>
          <p:nvPr/>
        </p:nvSpPr>
        <p:spPr>
          <a:xfrm>
            <a:off x="7443407" y="2659518"/>
            <a:ext cx="4494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Operator Precedence and Associativity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CAA0F49-D304-1CE3-9678-32D172AA6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910872"/>
              </p:ext>
            </p:extLst>
          </p:nvPr>
        </p:nvGraphicFramePr>
        <p:xfrm>
          <a:off x="7543672" y="3125840"/>
          <a:ext cx="4393914" cy="1463040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1251880">
                  <a:extLst>
                    <a:ext uri="{9D8B030D-6E8A-4147-A177-3AD203B41FA5}">
                      <a16:colId xmlns:a16="http://schemas.microsoft.com/office/drawing/2014/main" val="3253513254"/>
                    </a:ext>
                  </a:extLst>
                </a:gridCol>
                <a:gridCol w="1527243">
                  <a:extLst>
                    <a:ext uri="{9D8B030D-6E8A-4147-A177-3AD203B41FA5}">
                      <a16:colId xmlns:a16="http://schemas.microsoft.com/office/drawing/2014/main" val="325603747"/>
                    </a:ext>
                  </a:extLst>
                </a:gridCol>
                <a:gridCol w="1614791">
                  <a:extLst>
                    <a:ext uri="{9D8B030D-6E8A-4147-A177-3AD203B41FA5}">
                      <a16:colId xmlns:a16="http://schemas.microsoft.com/office/drawing/2014/main" val="3803010342"/>
                    </a:ext>
                  </a:extLst>
                </a:gridCol>
              </a:tblGrid>
              <a:tr h="3313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Operator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Precedence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Associativity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4908256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^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Highest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821706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*, 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Left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104562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+, 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Lowest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Left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6224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87459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B956-008B-6F2D-7A9A-148D84299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Infix to postfix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972C4-D2DA-E383-52CA-7939C2292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3" y="2334639"/>
            <a:ext cx="5924145" cy="4455268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IN" sz="1600" dirty="0"/>
              <a:t>void </a:t>
            </a:r>
            <a:r>
              <a:rPr lang="en-IN" sz="1600" dirty="0" err="1"/>
              <a:t>infixToPostfix</a:t>
            </a:r>
            <a:r>
              <a:rPr lang="en-IN" sz="1600" dirty="0"/>
              <a:t>(char infix[]) {   </a:t>
            </a:r>
            <a:r>
              <a:rPr lang="en-IN" sz="1200" b="1" dirty="0">
                <a:solidFill>
                  <a:srgbClr val="C00000"/>
                </a:solidFill>
              </a:rPr>
              <a:t>// Function to convert infix to postfix</a:t>
            </a:r>
            <a:endParaRPr lang="en-IN" sz="1600" b="1" dirty="0">
              <a:solidFill>
                <a:srgbClr val="C00000"/>
              </a:solidFill>
            </a:endParaRPr>
          </a:p>
          <a:p>
            <a:pPr>
              <a:spcBef>
                <a:spcPts val="600"/>
              </a:spcBef>
            </a:pPr>
            <a:r>
              <a:rPr lang="en-IN" sz="1600" dirty="0"/>
              <a:t>    char postfix[MAX], symbol, temp; int i, k = 0;</a:t>
            </a:r>
          </a:p>
          <a:p>
            <a:pPr>
              <a:spcBef>
                <a:spcPts val="600"/>
              </a:spcBef>
            </a:pPr>
            <a:r>
              <a:rPr lang="en-IN" sz="1600" dirty="0"/>
              <a:t>    for (i = 0; infix[i] != '\0'; i++)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symbol = infix[i];</a:t>
            </a:r>
          </a:p>
          <a:p>
            <a:pPr>
              <a:spcBef>
                <a:spcPts val="600"/>
              </a:spcBef>
            </a:pPr>
            <a:r>
              <a:rPr lang="en-IN" sz="1600" dirty="0"/>
              <a:t>        if (</a:t>
            </a:r>
            <a:r>
              <a:rPr lang="en-IN" sz="1600" dirty="0" err="1"/>
              <a:t>isalnum</a:t>
            </a:r>
            <a:r>
              <a:rPr lang="en-IN" sz="1600" dirty="0"/>
              <a:t>(symbol))  	 </a:t>
            </a:r>
            <a:r>
              <a:rPr lang="en-IN" sz="1200" b="1" dirty="0">
                <a:solidFill>
                  <a:srgbClr val="C00000"/>
                </a:solidFill>
              </a:rPr>
              <a:t>// If operand, add to postfix expression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postfix[k++] = symbol;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else if (symbol == '(')   	</a:t>
            </a:r>
            <a:r>
              <a:rPr lang="en-IN" sz="1200" b="1" dirty="0">
                <a:solidFill>
                  <a:srgbClr val="C00000"/>
                </a:solidFill>
              </a:rPr>
              <a:t>// If '(', push to stack</a:t>
            </a:r>
            <a:endParaRPr lang="en-IN" sz="1600" b="1" dirty="0">
              <a:solidFill>
                <a:srgbClr val="C00000"/>
              </a:solidFill>
            </a:endParaRPr>
          </a:p>
          <a:p>
            <a:pPr>
              <a:spcBef>
                <a:spcPts val="0"/>
              </a:spcBef>
            </a:pPr>
            <a:r>
              <a:rPr lang="en-IN" sz="1600" dirty="0"/>
              <a:t>               push(symbol);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else if (symbol == ')') {   	</a:t>
            </a:r>
            <a:r>
              <a:rPr lang="en-IN" sz="1200" b="1" dirty="0">
                <a:solidFill>
                  <a:srgbClr val="C00000"/>
                </a:solidFill>
              </a:rPr>
              <a:t>// If ')', pop and output until '('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while ((temp = pop()) != '(') 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postfix[k++] = temp;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else {    </a:t>
            </a:r>
            <a:r>
              <a:rPr lang="en-IN" sz="1200" b="1" dirty="0">
                <a:solidFill>
                  <a:srgbClr val="C00000"/>
                </a:solidFill>
              </a:rPr>
              <a:t>// If operator, pop higher precedence operators and push current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 while (precedence(stack[top]) &gt;= precedence(symbol)) 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          postfix[k++] = pop();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 push(symbol);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   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15C4B-17D0-B1C2-6713-C9758DBEA274}"/>
              </a:ext>
            </a:extLst>
          </p:cNvPr>
          <p:cNvSpPr txBox="1"/>
          <p:nvPr/>
        </p:nvSpPr>
        <p:spPr>
          <a:xfrm>
            <a:off x="6567792" y="2363823"/>
            <a:ext cx="47454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IN" sz="1600" dirty="0"/>
              <a:t>while (top != -1) {   </a:t>
            </a:r>
            <a:r>
              <a:rPr lang="en-IN" sz="1100" b="1" dirty="0">
                <a:solidFill>
                  <a:srgbClr val="C00000"/>
                </a:solidFill>
              </a:rPr>
              <a:t>// Pop remaining operators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    postfix[k++] = pop();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postfix[k] = '\0'; // null terminate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("Postfix Expression: %s\n", postfix);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}</a:t>
            </a:r>
          </a:p>
          <a:p>
            <a:pPr>
              <a:spcBef>
                <a:spcPts val="0"/>
              </a:spcBef>
            </a:pPr>
            <a:endParaRPr lang="en-IN" sz="1200" dirty="0"/>
          </a:p>
          <a:p>
            <a:pPr>
              <a:spcBef>
                <a:spcPts val="0"/>
              </a:spcBef>
            </a:pPr>
            <a:r>
              <a:rPr lang="en-IN" sz="1600" dirty="0"/>
              <a:t>void main() {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char infix[MAX]; </a:t>
            </a:r>
          </a:p>
          <a:p>
            <a:r>
              <a:rPr lang="en-US" sz="1600" dirty="0"/>
              <a:t>    int top = -1;</a:t>
            </a:r>
            <a:endParaRPr lang="en-IN" sz="1600" dirty="0"/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printf</a:t>
            </a:r>
            <a:r>
              <a:rPr lang="en-IN" sz="1600" dirty="0"/>
              <a:t>("Enter an Infix Expression: ");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scanf</a:t>
            </a:r>
            <a:r>
              <a:rPr lang="en-IN" sz="1600" dirty="0"/>
              <a:t>("%s", infix);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    </a:t>
            </a:r>
            <a:r>
              <a:rPr lang="en-IN" sz="1600" dirty="0" err="1"/>
              <a:t>infixToPostfix</a:t>
            </a:r>
            <a:r>
              <a:rPr lang="en-IN" sz="1600" dirty="0"/>
              <a:t>(infix);</a:t>
            </a:r>
          </a:p>
          <a:p>
            <a:pPr>
              <a:spcBef>
                <a:spcPts val="0"/>
              </a:spcBef>
            </a:pPr>
            <a:r>
              <a:rPr lang="en-IN" sz="1600" dirty="0"/>
              <a:t>}</a:t>
            </a:r>
          </a:p>
          <a:p>
            <a:pPr>
              <a:spcBef>
                <a:spcPts val="0"/>
              </a:spcBef>
            </a:pPr>
            <a:endParaRPr lang="en-IN" sz="16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17BD49C-0887-A863-F3D2-F899C874C225}"/>
              </a:ext>
            </a:extLst>
          </p:cNvPr>
          <p:cNvCxnSpPr>
            <a:cxnSpLocks/>
          </p:cNvCxnSpPr>
          <p:nvPr/>
        </p:nvCxnSpPr>
        <p:spPr>
          <a:xfrm>
            <a:off x="6293799" y="2473134"/>
            <a:ext cx="0" cy="391793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13080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829BB-61CF-64BC-11F1-F149F987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Infix to postfix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EE565-CBB7-6916-FFE0-76B3EDCE1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8" y="2521885"/>
            <a:ext cx="4824496" cy="4209655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1600" dirty="0"/>
              <a:t>void push(char c) {   </a:t>
            </a:r>
            <a:r>
              <a:rPr lang="en-US" sz="1100" b="1" dirty="0">
                <a:solidFill>
                  <a:srgbClr val="C00000"/>
                </a:solidFill>
              </a:rPr>
              <a:t>// Function to push element to stack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if (top == MAX - 1) {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</a:t>
            </a:r>
            <a:r>
              <a:rPr lang="en-US" sz="1600" dirty="0" err="1"/>
              <a:t>printf</a:t>
            </a:r>
            <a:r>
              <a:rPr lang="en-US" sz="1600" dirty="0"/>
              <a:t>("Stack Overflow\n");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return;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}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stack[++top] = c;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}</a:t>
            </a:r>
          </a:p>
          <a:p>
            <a:pPr>
              <a:spcBef>
                <a:spcPts val="0"/>
              </a:spcBef>
            </a:pPr>
            <a:endParaRPr lang="en-US" sz="1600" dirty="0"/>
          </a:p>
          <a:p>
            <a:pPr>
              <a:spcBef>
                <a:spcPts val="0"/>
              </a:spcBef>
            </a:pPr>
            <a:r>
              <a:rPr lang="en-US" sz="1600" dirty="0"/>
              <a:t>char pop() {    </a:t>
            </a:r>
            <a:r>
              <a:rPr lang="en-US" sz="1100" b="1" dirty="0">
                <a:solidFill>
                  <a:srgbClr val="C00000"/>
                </a:solidFill>
              </a:rPr>
              <a:t>// Function to pop element from stack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if (top == -1) {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    return -1;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}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    return stack[top--];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898AC2-812F-387E-A37B-14F460757D75}"/>
              </a:ext>
            </a:extLst>
          </p:cNvPr>
          <p:cNvSpPr txBox="1"/>
          <p:nvPr/>
        </p:nvSpPr>
        <p:spPr>
          <a:xfrm>
            <a:off x="5457217" y="2521885"/>
            <a:ext cx="650780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int precedence(char symbol) {  </a:t>
            </a:r>
            <a:r>
              <a:rPr lang="en-US" sz="1100" b="1" dirty="0">
                <a:solidFill>
                  <a:srgbClr val="C00000"/>
                </a:solidFill>
              </a:rPr>
              <a:t>// Function to return precedence of operators</a:t>
            </a:r>
          </a:p>
          <a:p>
            <a:r>
              <a:rPr lang="en-US" sz="1600" dirty="0"/>
              <a:t>    switch (symbol) {</a:t>
            </a:r>
          </a:p>
          <a:p>
            <a:r>
              <a:rPr lang="en-US" sz="1600" dirty="0"/>
              <a:t>        case '^': return 3;</a:t>
            </a:r>
          </a:p>
          <a:p>
            <a:r>
              <a:rPr lang="en-US" sz="1600" dirty="0"/>
              <a:t>        case '*':</a:t>
            </a:r>
          </a:p>
          <a:p>
            <a:r>
              <a:rPr lang="en-US" sz="1600" dirty="0"/>
              <a:t>        case '/': return 2;</a:t>
            </a:r>
          </a:p>
          <a:p>
            <a:r>
              <a:rPr lang="en-US" sz="1600" dirty="0"/>
              <a:t>        case '+':</a:t>
            </a:r>
          </a:p>
          <a:p>
            <a:r>
              <a:rPr lang="en-US" sz="1600" dirty="0"/>
              <a:t>        case '-': return 1;</a:t>
            </a:r>
          </a:p>
          <a:p>
            <a:r>
              <a:rPr lang="en-US" sz="1600" dirty="0"/>
              <a:t>        default: return 0;</a:t>
            </a:r>
          </a:p>
          <a:p>
            <a:r>
              <a:rPr lang="en-US" sz="1600" dirty="0"/>
              <a:t>    }</a:t>
            </a:r>
          </a:p>
          <a:p>
            <a:r>
              <a:rPr lang="en-US" sz="1600" dirty="0"/>
              <a:t>}</a:t>
            </a:r>
            <a:endParaRPr lang="en-IN" sz="16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960674E-4B80-D0A4-B4A4-9E8EB0FC47DB}"/>
              </a:ext>
            </a:extLst>
          </p:cNvPr>
          <p:cNvCxnSpPr>
            <a:cxnSpLocks/>
          </p:cNvCxnSpPr>
          <p:nvPr/>
        </p:nvCxnSpPr>
        <p:spPr>
          <a:xfrm>
            <a:off x="5350214" y="2619049"/>
            <a:ext cx="0" cy="391793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75198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5D407-D2C6-784E-3DFB-260F3614A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Postfix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82D3-0801-324F-0BA8-8137C0610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354094"/>
            <a:ext cx="10077557" cy="4309353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void push(int item)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if (top &gt;= MAX_SIZE - 1)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</a:t>
            </a:r>
            <a:r>
              <a:rPr lang="en-IN" sz="1600" dirty="0" err="1"/>
              <a:t>printf</a:t>
            </a:r>
            <a:r>
              <a:rPr lang="en-IN" sz="1600" dirty="0"/>
              <a:t>("Stack Overflow!\n");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exit(1);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stack[++top] = item;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int pop()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if (top &lt; 0)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</a:t>
            </a:r>
            <a:r>
              <a:rPr lang="en-IN" sz="1600" dirty="0" err="1"/>
              <a:t>printf</a:t>
            </a:r>
            <a:r>
              <a:rPr lang="en-IN" sz="1600" dirty="0"/>
              <a:t>("Stack Underflow!\n");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exit(1);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return stack[top--];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1893268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AD36D-2099-A3A3-0FB2-18553CBC2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BA3B8-FFFC-35E6-7EFB-373881FA6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320142"/>
            <a:ext cx="10077557" cy="856906"/>
          </a:xfrm>
        </p:spPr>
        <p:txBody>
          <a:bodyPr/>
          <a:lstStyle/>
          <a:p>
            <a:r>
              <a:rPr lang="en-IN" dirty="0"/>
              <a:t>Postfix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D4B75-0FA3-0D80-A70E-58707EDF2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1108953"/>
            <a:ext cx="10077557" cy="574904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int </a:t>
            </a:r>
            <a:r>
              <a:rPr lang="en-IN" sz="1600" dirty="0" err="1"/>
              <a:t>evaluatePostfix</a:t>
            </a:r>
            <a:r>
              <a:rPr lang="en-IN" sz="1600" dirty="0"/>
              <a:t>(char* postfix)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int i = 0, operand1, operand2, result;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char </a:t>
            </a:r>
            <a:r>
              <a:rPr lang="en-IN" sz="1600" dirty="0" err="1"/>
              <a:t>ch</a:t>
            </a:r>
            <a:r>
              <a:rPr lang="en-IN" sz="16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while ((</a:t>
            </a:r>
            <a:r>
              <a:rPr lang="en-IN" sz="1600" dirty="0" err="1"/>
              <a:t>ch</a:t>
            </a:r>
            <a:r>
              <a:rPr lang="en-IN" sz="1600" dirty="0"/>
              <a:t> = postfix[i++]) != '\0')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if (</a:t>
            </a:r>
            <a:r>
              <a:rPr lang="en-IN" sz="1600" dirty="0" err="1"/>
              <a:t>isdigit</a:t>
            </a:r>
            <a:r>
              <a:rPr lang="en-IN" sz="1600" dirty="0"/>
              <a:t>(</a:t>
            </a:r>
            <a:r>
              <a:rPr lang="en-IN" sz="1600" dirty="0" err="1"/>
              <a:t>ch</a:t>
            </a:r>
            <a:r>
              <a:rPr lang="en-IN" sz="1600" dirty="0"/>
              <a:t>))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push(</a:t>
            </a:r>
            <a:r>
              <a:rPr lang="en-IN" sz="1600" dirty="0" err="1"/>
              <a:t>ch</a:t>
            </a:r>
            <a:r>
              <a:rPr lang="en-IN" sz="1600" dirty="0"/>
              <a:t> - '0');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else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operand2 = pop();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operand1 = pop();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switch (</a:t>
            </a:r>
            <a:r>
              <a:rPr lang="en-IN" sz="1600" dirty="0" err="1"/>
              <a:t>ch</a:t>
            </a:r>
            <a:r>
              <a:rPr lang="en-IN" sz="1600" dirty="0"/>
              <a:t>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case '+': result = operand1 + operand2; break;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case '-': result = operand1 - operand2; break;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case '*': result = operand1 * operand2; break;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case '/': result = operand1 / operand2; break;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default: </a:t>
            </a:r>
            <a:r>
              <a:rPr lang="en-IN" sz="1600" dirty="0" err="1"/>
              <a:t>printf</a:t>
            </a:r>
            <a:r>
              <a:rPr lang="en-IN" sz="1600" dirty="0"/>
              <a:t>("Invalid operator: %c\n", </a:t>
            </a:r>
            <a:r>
              <a:rPr lang="en-IN" sz="1600" dirty="0" err="1"/>
              <a:t>ch</a:t>
            </a:r>
            <a:r>
              <a:rPr lang="en-IN" sz="16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        	  exit(1);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    push(result);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    return pop();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3051547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EC72-CD21-F992-C7A9-01E92CAF4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Tower of Hanoi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52166-8CBF-24AF-20D0-45E4A7631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782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void </a:t>
            </a:r>
            <a:r>
              <a:rPr lang="en-IN" dirty="0" err="1"/>
              <a:t>TowerOfHanoi</a:t>
            </a:r>
            <a:r>
              <a:rPr lang="en-IN" dirty="0"/>
              <a:t>(int n, char </a:t>
            </a:r>
            <a:r>
              <a:rPr lang="en-IN" dirty="0" err="1"/>
              <a:t>src</a:t>
            </a:r>
            <a:r>
              <a:rPr lang="en-IN" dirty="0"/>
              <a:t>, char </a:t>
            </a:r>
            <a:r>
              <a:rPr lang="en-IN" dirty="0" err="1"/>
              <a:t>tmp</a:t>
            </a:r>
            <a:r>
              <a:rPr lang="en-IN" dirty="0"/>
              <a:t>, char </a:t>
            </a:r>
            <a:r>
              <a:rPr lang="en-IN" dirty="0" err="1"/>
              <a:t>dst</a:t>
            </a:r>
            <a:r>
              <a:rPr lang="en-IN" dirty="0"/>
              <a:t>)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if (n == 1)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    </a:t>
            </a:r>
            <a:r>
              <a:rPr lang="en-IN" dirty="0" err="1"/>
              <a:t>printf</a:t>
            </a:r>
            <a:r>
              <a:rPr lang="en-IN" dirty="0"/>
              <a:t>("\n Move disk %d from %c to %c", n, </a:t>
            </a:r>
            <a:r>
              <a:rPr lang="en-IN" dirty="0" err="1"/>
              <a:t>src</a:t>
            </a:r>
            <a:r>
              <a:rPr lang="en-IN" dirty="0"/>
              <a:t>, </a:t>
            </a:r>
            <a:r>
              <a:rPr lang="en-IN" dirty="0" err="1"/>
              <a:t>dst</a:t>
            </a:r>
            <a:r>
              <a:rPr lang="en-IN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else{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    </a:t>
            </a:r>
            <a:r>
              <a:rPr lang="en-IN" dirty="0" err="1"/>
              <a:t>towerOfHanoi</a:t>
            </a:r>
            <a:r>
              <a:rPr lang="en-IN" dirty="0"/>
              <a:t>(n - 1, </a:t>
            </a:r>
            <a:r>
              <a:rPr lang="en-IN" dirty="0" err="1"/>
              <a:t>src</a:t>
            </a:r>
            <a:r>
              <a:rPr lang="en-IN" dirty="0"/>
              <a:t>, </a:t>
            </a:r>
            <a:r>
              <a:rPr lang="en-IN" dirty="0" err="1"/>
              <a:t>dst</a:t>
            </a:r>
            <a:r>
              <a:rPr lang="en-IN" dirty="0"/>
              <a:t>, </a:t>
            </a:r>
            <a:r>
              <a:rPr lang="en-IN" dirty="0" err="1"/>
              <a:t>tmp</a:t>
            </a:r>
            <a:r>
              <a:rPr lang="en-IN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    </a:t>
            </a:r>
            <a:r>
              <a:rPr lang="en-IN" dirty="0" err="1"/>
              <a:t>towerOfHanoi</a:t>
            </a:r>
            <a:r>
              <a:rPr lang="en-IN" dirty="0"/>
              <a:t>(1, </a:t>
            </a:r>
            <a:r>
              <a:rPr lang="en-IN" dirty="0" err="1"/>
              <a:t>src</a:t>
            </a:r>
            <a:r>
              <a:rPr lang="en-IN" dirty="0"/>
              <a:t>, </a:t>
            </a:r>
            <a:r>
              <a:rPr lang="en-IN" dirty="0" err="1"/>
              <a:t>tmp</a:t>
            </a:r>
            <a:r>
              <a:rPr lang="en-IN" dirty="0"/>
              <a:t>, </a:t>
            </a:r>
            <a:r>
              <a:rPr lang="en-IN" dirty="0" err="1"/>
              <a:t>dst</a:t>
            </a:r>
            <a:r>
              <a:rPr lang="en-IN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    </a:t>
            </a:r>
            <a:r>
              <a:rPr lang="en-IN" dirty="0" err="1"/>
              <a:t>towerOfHanoi</a:t>
            </a:r>
            <a:r>
              <a:rPr lang="en-IN" dirty="0"/>
              <a:t>(n - 1, </a:t>
            </a:r>
            <a:r>
              <a:rPr lang="en-IN" dirty="0" err="1"/>
              <a:t>tmp</a:t>
            </a:r>
            <a:r>
              <a:rPr lang="en-IN" dirty="0"/>
              <a:t>, </a:t>
            </a:r>
            <a:r>
              <a:rPr lang="en-IN" dirty="0" err="1"/>
              <a:t>src</a:t>
            </a:r>
            <a:r>
              <a:rPr lang="en-IN" dirty="0"/>
              <a:t>, </a:t>
            </a:r>
            <a:r>
              <a:rPr lang="en-IN" dirty="0" err="1"/>
              <a:t>dst</a:t>
            </a:r>
            <a:r>
              <a:rPr lang="en-IN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void main()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 err="1"/>
              <a:t>TowerOfHanoi</a:t>
            </a:r>
            <a:r>
              <a:rPr lang="en-IN" dirty="0"/>
              <a:t>(n, 'S', 'T', 'D’); 	</a:t>
            </a:r>
            <a:r>
              <a:rPr lang="en-IN" b="1" dirty="0">
                <a:solidFill>
                  <a:srgbClr val="FF0000"/>
                </a:solidFill>
              </a:rPr>
              <a:t>//function call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70930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3D99-F322-ACE2-D2E3-FFEB1C438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Merge Sort</a:t>
            </a:r>
          </a:p>
        </p:txBody>
      </p:sp>
      <p:pic>
        <p:nvPicPr>
          <p:cNvPr id="5" name="Content Placeholder 4" descr="A number on a white background&#10;&#10;AI-generated content may be incorrect.">
            <a:extLst>
              <a:ext uri="{FF2B5EF4-FFF2-40B4-BE49-F238E27FC236}">
                <a16:creationId xmlns:a16="http://schemas.microsoft.com/office/drawing/2014/main" id="{A44ACAFE-AB27-1389-104B-67EE47C3C2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204" y="248931"/>
            <a:ext cx="5044999" cy="3031851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B1875A6-6FCC-1D17-BBC5-5C6D6BE8EBAD}"/>
                  </a:ext>
                </a:extLst>
              </p:cNvPr>
              <p:cNvSpPr txBox="1"/>
              <p:nvPr/>
            </p:nvSpPr>
            <p:spPr>
              <a:xfrm>
                <a:off x="431260" y="2475670"/>
                <a:ext cx="11037651" cy="39010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750" dirty="0"/>
                  <a:t>Merge Sort is an efficient, comparison-based sorting algorithm </a:t>
                </a:r>
              </a:p>
              <a:p>
                <a:pPr algn="just"/>
                <a:r>
                  <a:rPr lang="en-US" sz="1750" dirty="0"/>
                  <a:t>that operates on the principle of “</a:t>
                </a:r>
                <a:r>
                  <a:rPr lang="en-US" sz="1750" b="1" i="1" dirty="0"/>
                  <a:t>Divide and Conquer</a:t>
                </a:r>
                <a:r>
                  <a:rPr lang="en-US" sz="1750" dirty="0"/>
                  <a:t>.”</a:t>
                </a:r>
              </a:p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750" b="1" dirty="0">
                    <a:solidFill>
                      <a:srgbClr val="C00000"/>
                    </a:solidFill>
                  </a:rPr>
                  <a:t>How Merge Sort Works:</a:t>
                </a:r>
              </a:p>
              <a:p>
                <a:pPr marL="285750" indent="-285750" algn="just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750" b="1" dirty="0">
                    <a:solidFill>
                      <a:srgbClr val="C00000"/>
                    </a:solidFill>
                  </a:rPr>
                  <a:t>Divide Phase: </a:t>
                </a:r>
                <a:r>
                  <a:rPr lang="en-US" sz="1750" dirty="0"/>
                  <a:t>The input array is recursively divided into two halves until each sub-array contains only one element. </a:t>
                </a:r>
              </a:p>
              <a:p>
                <a:pPr marL="285750" indent="-285750" algn="just"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IN" sz="1750" b="1" dirty="0">
                    <a:solidFill>
                      <a:srgbClr val="C00000"/>
                    </a:solidFill>
                  </a:rPr>
                  <a:t>Conquer (Merge) Phase: </a:t>
                </a:r>
                <a:r>
                  <a:rPr lang="en-US" sz="1750" dirty="0"/>
                  <a:t>Once the arrays are divided to their smallest units, the algorithm begins merging these sorted sub-arrays back together.</a:t>
                </a:r>
              </a:p>
              <a:p>
                <a:pPr marL="742950" lvl="1" indent="-285750" algn="just">
                  <a:buClr>
                    <a:srgbClr val="C00000"/>
                  </a:buClr>
                  <a:buFont typeface="Courier New" panose="02070309020205020404" pitchFamily="49" charset="0"/>
                  <a:buChar char="o"/>
                </a:pPr>
                <a:r>
                  <a:rPr lang="en-US" sz="1750" dirty="0"/>
                  <a:t>Single sorted array by comparing the first elements of each sub-array and placing the smaller element into the merged array. This process repeats until all elements from both sub-arrays are placed in the merged array in sorted order</a:t>
                </a:r>
                <a:r>
                  <a:rPr lang="en-IN" sz="1750" dirty="0"/>
                  <a:t>.</a:t>
                </a:r>
              </a:p>
              <a:p>
                <a:pPr algn="just">
                  <a:spcAft>
                    <a:spcPts val="600"/>
                  </a:spcAft>
                </a:pPr>
                <a:r>
                  <a:rPr lang="en-US" sz="1750" b="1" dirty="0">
                    <a:solidFill>
                      <a:srgbClr val="C00000"/>
                    </a:solidFill>
                  </a:rPr>
                  <a:t>Time Complexity:</a:t>
                </a:r>
                <a14:m>
                  <m:oMath xmlns:m="http://schemas.openxmlformats.org/officeDocument/2006/math">
                    <m:r>
                      <a:rPr lang="en-US" sz="175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750" b="1" i="1" dirty="0">
                        <a:latin typeface="Cambria Math" panose="02040503050406030204" pitchFamily="18" charset="0"/>
                      </a:rPr>
                      <m:t>𝒍𝒐𝒈</m:t>
                    </m:r>
                    <m:r>
                      <a:rPr lang="en-US" sz="1750" b="1" i="1" dirty="0">
                        <a:latin typeface="Cambria Math" panose="02040503050406030204" pitchFamily="18" charset="0"/>
                      </a:rPr>
                      <m:t>⁡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</a:p>
              <a:p>
                <a:pPr algn="just">
                  <a:spcAft>
                    <a:spcPts val="600"/>
                  </a:spcAft>
                </a:pPr>
                <a:r>
                  <a:rPr lang="en-US" sz="1750" b="1" dirty="0">
                    <a:solidFill>
                      <a:srgbClr val="C00000"/>
                    </a:solidFill>
                  </a:rPr>
                  <a:t>Space Complexity:</a:t>
                </a:r>
                <a:r>
                  <a:rPr lang="en-US" sz="1750" dirty="0">
                    <a:solidFill>
                      <a:srgbClr val="C00000"/>
                    </a:solidFill>
                  </a:rPr>
                  <a:t> </a:t>
                </a:r>
                <a14:m>
                  <m:oMath xmlns:m="http://schemas.openxmlformats.org/officeDocument/2006/math"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1750" b="1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750" dirty="0"/>
                  <a:t>,</a:t>
                </a:r>
                <a:r>
                  <a:rPr lang="en-US" sz="1750" b="1" i="1" dirty="0"/>
                  <a:t> </a:t>
                </a:r>
                <a:r>
                  <a:rPr lang="en-US" sz="1750" dirty="0"/>
                  <a:t>because it requires additional space to store the temporary sub-arrays during the merging.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B1875A6-6FCC-1D17-BBC5-5C6D6BE8E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260" y="2475670"/>
                <a:ext cx="11037651" cy="3901068"/>
              </a:xfrm>
              <a:prstGeom prst="rect">
                <a:avLst/>
              </a:prstGeom>
              <a:blipFill>
                <a:blip r:embed="rId3"/>
                <a:stretch>
                  <a:fillRect l="-387" t="-469" r="-387" b="-218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09200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609BF8-E044-67A5-A603-23B2072A9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39" y="0"/>
            <a:ext cx="10974411" cy="786810"/>
          </a:xfrm>
        </p:spPr>
        <p:txBody>
          <a:bodyPr/>
          <a:lstStyle/>
          <a:p>
            <a:r>
              <a:rPr lang="en-GB" dirty="0"/>
              <a:t>Merge sort</a:t>
            </a: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29E838-0C41-0EA4-2CA9-98C2491C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107" y="869556"/>
            <a:ext cx="5187903" cy="397764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dirty="0" err="1"/>
              <a:t>mergeSort</a:t>
            </a:r>
            <a:r>
              <a:rPr lang="en-IN" dirty="0"/>
              <a:t>(</a:t>
            </a:r>
            <a:r>
              <a:rPr lang="en-IN" dirty="0" err="1"/>
              <a:t>arr</a:t>
            </a:r>
            <a:r>
              <a:rPr lang="en-IN" dirty="0"/>
              <a:t>[], low, high)</a:t>
            </a: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dirty="0"/>
              <a:t>{ </a:t>
            </a: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dirty="0"/>
              <a:t>if (low &lt; high) </a:t>
            </a: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263525" algn="l"/>
              </a:tabLst>
            </a:pPr>
            <a:r>
              <a:rPr lang="en-IN" dirty="0"/>
              <a:t>	{ </a:t>
            </a:r>
          </a:p>
          <a:p>
            <a:pPr marL="274320" lvl="1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sz="2000" dirty="0"/>
              <a:t>int mid = (low + high )/ 2; </a:t>
            </a:r>
          </a:p>
          <a:p>
            <a:pPr marL="274320" lvl="1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sz="2000" dirty="0" err="1"/>
              <a:t>mergeSort</a:t>
            </a:r>
            <a:r>
              <a:rPr lang="en-IN" sz="2000" dirty="0"/>
              <a:t>(</a:t>
            </a:r>
            <a:r>
              <a:rPr lang="en-IN" sz="2000" dirty="0" err="1"/>
              <a:t>arr</a:t>
            </a:r>
            <a:r>
              <a:rPr lang="en-IN" sz="2000" dirty="0"/>
              <a:t>, low, mid); </a:t>
            </a:r>
          </a:p>
          <a:p>
            <a:pPr marL="274320" lvl="1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sz="2000" dirty="0" err="1"/>
              <a:t>mergeSort</a:t>
            </a:r>
            <a:r>
              <a:rPr lang="en-IN" sz="2000" dirty="0"/>
              <a:t>(</a:t>
            </a:r>
            <a:r>
              <a:rPr lang="en-IN" sz="2000" dirty="0" err="1"/>
              <a:t>arr</a:t>
            </a:r>
            <a:r>
              <a:rPr lang="en-IN" sz="2000" dirty="0"/>
              <a:t>, mid + 1, high); </a:t>
            </a:r>
          </a:p>
          <a:p>
            <a:pPr marL="274320" lvl="1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sz="2000" dirty="0"/>
              <a:t>merge(</a:t>
            </a:r>
            <a:r>
              <a:rPr lang="en-IN" sz="2000" dirty="0" err="1"/>
              <a:t>arr</a:t>
            </a:r>
            <a:r>
              <a:rPr lang="en-IN" sz="2000" dirty="0"/>
              <a:t>, low, mid, high); </a:t>
            </a: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263525" algn="l"/>
              </a:tabLst>
            </a:pPr>
            <a:r>
              <a:rPr lang="en-IN" dirty="0"/>
              <a:t>	} </a:t>
            </a: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IN" dirty="0"/>
              <a:t>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15CD913-ACD5-C7EC-46FF-AF71864B9290}"/>
              </a:ext>
            </a:extLst>
          </p:cNvPr>
          <p:cNvSpPr txBox="1">
            <a:spLocks/>
          </p:cNvSpPr>
          <p:nvPr/>
        </p:nvSpPr>
        <p:spPr>
          <a:xfrm>
            <a:off x="5499528" y="141051"/>
            <a:ext cx="5972722" cy="65758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N" dirty="0"/>
              <a:t>merge(</a:t>
            </a:r>
            <a:r>
              <a:rPr lang="en-IN" dirty="0" err="1"/>
              <a:t>arr</a:t>
            </a:r>
            <a:r>
              <a:rPr lang="en-IN" dirty="0"/>
              <a:t>[], low, mid, high) {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2000" dirty="0"/>
              <a:t>i = low, j = mid+1, k = low</a:t>
            </a:r>
          </a:p>
          <a:p>
            <a:pPr marL="274320" lvl="1" indent="0">
              <a:spcBef>
                <a:spcPts val="0"/>
              </a:spcBef>
              <a:buNone/>
            </a:pPr>
            <a:r>
              <a:rPr lang="en-IN" sz="2000" dirty="0"/>
              <a:t>while (i ≤ mid &amp;&amp; j ≤ high) </a:t>
            </a:r>
          </a:p>
          <a:p>
            <a:pPr marL="274320" lvl="1" indent="0">
              <a:spcBef>
                <a:spcPts val="0"/>
              </a:spcBef>
              <a:buNone/>
            </a:pPr>
            <a:r>
              <a:rPr lang="en-IN" sz="2000" dirty="0"/>
              <a:t>{ 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2000" dirty="0"/>
              <a:t>	if (</a:t>
            </a:r>
            <a:r>
              <a:rPr lang="en-IN" sz="2000" dirty="0" err="1"/>
              <a:t>arr</a:t>
            </a:r>
            <a:r>
              <a:rPr lang="en-IN" sz="2000" dirty="0"/>
              <a:t>[i] &lt; </a:t>
            </a:r>
            <a:r>
              <a:rPr lang="en-IN" sz="2000" dirty="0" err="1"/>
              <a:t>arr</a:t>
            </a:r>
            <a:r>
              <a:rPr lang="en-IN" sz="2000" dirty="0"/>
              <a:t>[j]) {</a:t>
            </a:r>
          </a:p>
          <a:p>
            <a:pPr marL="274320" lvl="1" indent="0" defTabSz="671513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		temp[k] = </a:t>
            </a:r>
            <a:r>
              <a:rPr lang="en-IN" sz="2000" dirty="0" err="1"/>
              <a:t>arr</a:t>
            </a:r>
            <a:r>
              <a:rPr lang="en-IN" sz="2000" dirty="0"/>
              <a:t>[i] </a:t>
            </a:r>
          </a:p>
          <a:p>
            <a:pPr marL="274320" lvl="1" indent="0" defTabSz="671513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		i++	           }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	else {</a:t>
            </a:r>
          </a:p>
          <a:p>
            <a:pPr marL="274320" lvl="1" indent="0" defTabSz="671513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		temp[k] = </a:t>
            </a:r>
            <a:r>
              <a:rPr lang="en-IN" sz="2000" dirty="0" err="1"/>
              <a:t>arr</a:t>
            </a:r>
            <a:r>
              <a:rPr lang="en-IN" sz="2000" dirty="0"/>
              <a:t>[j]</a:t>
            </a:r>
          </a:p>
          <a:p>
            <a:pPr marL="274320" lvl="1" indent="0" defTabSz="1341438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	</a:t>
            </a:r>
            <a:r>
              <a:rPr lang="en-IN" sz="2000" dirty="0" err="1"/>
              <a:t>j++</a:t>
            </a:r>
            <a:r>
              <a:rPr lang="en-IN" sz="2000" dirty="0"/>
              <a:t>               }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	    k++		     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} </a:t>
            </a:r>
          </a:p>
          <a:p>
            <a:pPr>
              <a:spcBef>
                <a:spcPts val="0"/>
              </a:spcBef>
              <a:tabLst>
                <a:tab pos="355600" algn="l"/>
              </a:tabLst>
            </a:pPr>
            <a:r>
              <a:rPr lang="en-IN" dirty="0"/>
              <a:t>while (i ≤ mid)   {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temp[k] = </a:t>
            </a:r>
            <a:r>
              <a:rPr lang="en-IN" sz="2000" dirty="0" err="1"/>
              <a:t>arr</a:t>
            </a:r>
            <a:r>
              <a:rPr lang="en-IN" sz="2000" dirty="0"/>
              <a:t>[i]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i++,   k++ 	  }</a:t>
            </a:r>
          </a:p>
          <a:p>
            <a:pPr>
              <a:spcBef>
                <a:spcPts val="0"/>
              </a:spcBef>
              <a:tabLst>
                <a:tab pos="355600" algn="l"/>
              </a:tabLst>
            </a:pPr>
            <a:r>
              <a:rPr lang="en-IN" dirty="0"/>
              <a:t>while (j ≤ high) {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/>
              <a:t>temp[k] = </a:t>
            </a:r>
            <a:r>
              <a:rPr lang="en-IN" sz="2000" dirty="0" err="1"/>
              <a:t>arr</a:t>
            </a:r>
            <a:r>
              <a:rPr lang="en-IN" sz="2000" dirty="0"/>
              <a:t>[j]</a:t>
            </a:r>
          </a:p>
          <a:p>
            <a:pPr marL="274320" lvl="1" indent="0">
              <a:spcBef>
                <a:spcPts val="0"/>
              </a:spcBef>
              <a:buFont typeface="Arial" panose="020B0604020202020204" pitchFamily="34" charset="0"/>
              <a:buNone/>
              <a:tabLst>
                <a:tab pos="355600" algn="l"/>
              </a:tabLst>
            </a:pPr>
            <a:r>
              <a:rPr lang="en-IN" sz="2000" dirty="0" err="1"/>
              <a:t>j++</a:t>
            </a:r>
            <a:r>
              <a:rPr lang="en-IN" sz="2000" dirty="0"/>
              <a:t>,   k++	  } </a:t>
            </a:r>
          </a:p>
          <a:p>
            <a:pPr>
              <a:spcBef>
                <a:spcPts val="0"/>
              </a:spcBef>
              <a:tabLst>
                <a:tab pos="355600" algn="l"/>
              </a:tabLst>
            </a:pPr>
            <a:r>
              <a:rPr lang="en-IN" dirty="0"/>
              <a:t>}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8540FF9-3CE7-8719-B138-E21BC5F3B495}"/>
              </a:ext>
            </a:extLst>
          </p:cNvPr>
          <p:cNvCxnSpPr/>
          <p:nvPr/>
        </p:nvCxnSpPr>
        <p:spPr>
          <a:xfrm>
            <a:off x="5038928" y="184827"/>
            <a:ext cx="0" cy="642025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88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F6D49-36BC-3491-9403-183E74DF1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Queue</a:t>
            </a:r>
          </a:p>
        </p:txBody>
      </p:sp>
      <p:pic>
        <p:nvPicPr>
          <p:cNvPr id="4" name="Content Placeholder 3" descr="Learn how different queue configurations affect wait times.">
            <a:extLst>
              <a:ext uri="{FF2B5EF4-FFF2-40B4-BE49-F238E27FC236}">
                <a16:creationId xmlns:a16="http://schemas.microsoft.com/office/drawing/2014/main" id="{90F3A660-B7C7-EE6C-AC34-E6E34F943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8681" y="171820"/>
            <a:ext cx="4558948" cy="4016146"/>
          </a:xfrm>
          <a:prstGeom prst="rect">
            <a:avLst/>
          </a:prstGeom>
        </p:spPr>
      </p:pic>
      <p:pic>
        <p:nvPicPr>
          <p:cNvPr id="6" name="Picture 5" descr="7+ Thousand Multiple Routes Royalty-Free Images, Stock Photos &amp; Pictures |  Shutterstock">
            <a:extLst>
              <a:ext uri="{FF2B5EF4-FFF2-40B4-BE49-F238E27FC236}">
                <a16:creationId xmlns:a16="http://schemas.microsoft.com/office/drawing/2014/main" id="{F3231618-9A1C-1A8D-7E42-0C0014B73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681" y="4189171"/>
            <a:ext cx="4659921" cy="2668836"/>
          </a:xfrm>
          <a:prstGeom prst="rect">
            <a:avLst/>
          </a:prstGeom>
        </p:spPr>
      </p:pic>
      <p:pic>
        <p:nvPicPr>
          <p:cNvPr id="8" name="Picture 7" descr="Human Icon Plain Stock Illustrations ...">
            <a:extLst>
              <a:ext uri="{FF2B5EF4-FFF2-40B4-BE49-F238E27FC236}">
                <a16:creationId xmlns:a16="http://schemas.microsoft.com/office/drawing/2014/main" id="{3B1F2772-8366-3328-995B-78FADE1AF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71" y="4188950"/>
            <a:ext cx="3975433" cy="2668825"/>
          </a:xfrm>
          <a:prstGeom prst="rect">
            <a:avLst/>
          </a:prstGeom>
        </p:spPr>
      </p:pic>
      <p:pic>
        <p:nvPicPr>
          <p:cNvPr id="10" name="Picture 9" descr="The Truth About Software Updates - Faronics">
            <a:extLst>
              <a:ext uri="{FF2B5EF4-FFF2-40B4-BE49-F238E27FC236}">
                <a16:creationId xmlns:a16="http://schemas.microsoft.com/office/drawing/2014/main" id="{296F09C5-1B92-AEDF-30BE-CB2CD3B511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7481" y="4186035"/>
            <a:ext cx="3546463" cy="2629270"/>
          </a:xfrm>
          <a:prstGeom prst="rect">
            <a:avLst/>
          </a:prstGeom>
        </p:spPr>
      </p:pic>
      <p:pic>
        <p:nvPicPr>
          <p:cNvPr id="11" name="Picture 10" descr="38+ Thousand Entry Exit Sign Royalty ...">
            <a:extLst>
              <a:ext uri="{FF2B5EF4-FFF2-40B4-BE49-F238E27FC236}">
                <a16:creationId xmlns:a16="http://schemas.microsoft.com/office/drawing/2014/main" id="{D924919D-69E2-98B5-D549-389268054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0706" y="564017"/>
            <a:ext cx="4029075" cy="323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96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DDCE0-B558-E09C-1066-D9783BEFA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7B691-D790-20D1-9F45-1E9ADF070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Mathematical 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Domain : Knowledge on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Functions: set of operations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Axioms: rules or </a:t>
            </a:r>
            <a:r>
              <a:rPr lang="en-US" dirty="0"/>
              <a:t>properties that must always hold true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772353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2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4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B64054F3-5BCF-8536-78E4-7A1E42746D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09" r="6" b="17228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1B32024-856F-4928-927A-50AF6AAF1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661338" y="-672662"/>
            <a:ext cx="6858000" cy="820332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FE55A-E2F4-2DE5-E965-707446D869D2}"/>
              </a:ext>
            </a:extLst>
          </p:cNvPr>
          <p:cNvSpPr txBox="1"/>
          <p:nvPr/>
        </p:nvSpPr>
        <p:spPr>
          <a:xfrm>
            <a:off x="6949897" y="799521"/>
            <a:ext cx="4322734" cy="21796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b="1" i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2838"/>
            <a:ext cx="3368567" cy="960875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701611" y="285553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9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49770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3934222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Custom 101">
      <a:dk1>
        <a:sysClr val="windowText" lastClr="000000"/>
      </a:dk1>
      <a:lt1>
        <a:sysClr val="window" lastClr="FFFFFF"/>
      </a:lt1>
      <a:dk2>
        <a:srgbClr val="463443"/>
      </a:dk2>
      <a:lt2>
        <a:srgbClr val="F3F0E9"/>
      </a:lt2>
      <a:accent1>
        <a:srgbClr val="D45E5E"/>
      </a:accent1>
      <a:accent2>
        <a:srgbClr val="D49D8C"/>
      </a:accent2>
      <a:accent3>
        <a:srgbClr val="BF873A"/>
      </a:accent3>
      <a:accent4>
        <a:srgbClr val="C05050"/>
      </a:accent4>
      <a:accent5>
        <a:srgbClr val="A89F68"/>
      </a:accent5>
      <a:accent6>
        <a:srgbClr val="8F6B8A"/>
      </a:accent6>
      <a:hlink>
        <a:srgbClr val="D75681"/>
      </a:hlink>
      <a:folHlink>
        <a:srgbClr val="6C9D92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2002</TotalTime>
  <Words>8012</Words>
  <Application>Microsoft Office PowerPoint</Application>
  <PresentationFormat>Widescreen</PresentationFormat>
  <Paragraphs>1211</Paragraphs>
  <Slides>90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100" baseType="lpstr">
      <vt:lpstr>Arial</vt:lpstr>
      <vt:lpstr>Arial Unicode MS</vt:lpstr>
      <vt:lpstr>Avenir Next LT Pro</vt:lpstr>
      <vt:lpstr>Avenir Next LT Pro (Body)</vt:lpstr>
      <vt:lpstr>Avenir Next LT Pro Light</vt:lpstr>
      <vt:lpstr>Cambria Math</vt:lpstr>
      <vt:lpstr>Courier New</vt:lpstr>
      <vt:lpstr>Georgia Pro Semibold</vt:lpstr>
      <vt:lpstr>Wingdings</vt:lpstr>
      <vt:lpstr>RocaVTI</vt:lpstr>
      <vt:lpstr>Data Structures</vt:lpstr>
      <vt:lpstr>Data</vt:lpstr>
      <vt:lpstr>Data</vt:lpstr>
      <vt:lpstr>Organized Data</vt:lpstr>
      <vt:lpstr>Data structures</vt:lpstr>
      <vt:lpstr>Memory Organization</vt:lpstr>
      <vt:lpstr>Primitive Data Structure</vt:lpstr>
      <vt:lpstr>Data Structure Classification</vt:lpstr>
      <vt:lpstr>Data Structure</vt:lpstr>
      <vt:lpstr>Abstract Data Type</vt:lpstr>
      <vt:lpstr>Array</vt:lpstr>
      <vt:lpstr>Characteristics of arrays</vt:lpstr>
      <vt:lpstr>Memory Representation/ Address Calculation</vt:lpstr>
      <vt:lpstr>Example</vt:lpstr>
      <vt:lpstr>Linear Search</vt:lpstr>
      <vt:lpstr>Binary Search</vt:lpstr>
      <vt:lpstr>Binary Search with Recursive Function</vt:lpstr>
      <vt:lpstr>Bubble Sort</vt:lpstr>
      <vt:lpstr>Selection sort</vt:lpstr>
      <vt:lpstr>Insertion Sort</vt:lpstr>
      <vt:lpstr>Shell Sort</vt:lpstr>
      <vt:lpstr>Linked List</vt:lpstr>
      <vt:lpstr>Linked List</vt:lpstr>
      <vt:lpstr>Single Linked List (SLL)</vt:lpstr>
      <vt:lpstr>Memory Representation</vt:lpstr>
      <vt:lpstr>Applications of Single Linked List</vt:lpstr>
      <vt:lpstr>Advantages and Disadvantages</vt:lpstr>
      <vt:lpstr>Operation</vt:lpstr>
      <vt:lpstr>Inserting an item into a Singly Linked List</vt:lpstr>
      <vt:lpstr>Inserting a node at the beginning of the SLL</vt:lpstr>
      <vt:lpstr>Inserting a node at the end of the SLL</vt:lpstr>
      <vt:lpstr>Inserting a node at a specified position of the SLL</vt:lpstr>
      <vt:lpstr>Deleting an item into a Singly Linked List</vt:lpstr>
      <vt:lpstr> ---------------- DELETION PHASE ---------------</vt:lpstr>
      <vt:lpstr>Deleting a node at the beginning of the SLL</vt:lpstr>
      <vt:lpstr>Deleting a node at the beginning of the SLL</vt:lpstr>
      <vt:lpstr>Deleting a node at the end of the SLL</vt:lpstr>
      <vt:lpstr>Deleting a node at the end of the SLL</vt:lpstr>
      <vt:lpstr>Deleting a node at the end of the SLL</vt:lpstr>
      <vt:lpstr>Deleting a node at a specified position of the SLL</vt:lpstr>
      <vt:lpstr>Deleting a node at a specified position of the SLL</vt:lpstr>
      <vt:lpstr>Deleting a node at a specified position of the SLL</vt:lpstr>
      <vt:lpstr>Circular Single Linked List (CSLL)</vt:lpstr>
      <vt:lpstr>Key Characteristics of CSLL</vt:lpstr>
      <vt:lpstr>Advantages and Disadvantages of CSLL</vt:lpstr>
      <vt:lpstr>Comparison between SLL and CSLL</vt:lpstr>
      <vt:lpstr>Insert at beginning</vt:lpstr>
      <vt:lpstr>Insert at end</vt:lpstr>
      <vt:lpstr>Insert at random position</vt:lpstr>
      <vt:lpstr>Delete from beginning</vt:lpstr>
      <vt:lpstr>Delete from end</vt:lpstr>
      <vt:lpstr>Delete at random position</vt:lpstr>
      <vt:lpstr>Delete at random position</vt:lpstr>
      <vt:lpstr>Searching</vt:lpstr>
      <vt:lpstr>Traversal</vt:lpstr>
      <vt:lpstr>Applications of CSLL</vt:lpstr>
      <vt:lpstr>Double Linked List (DLL)</vt:lpstr>
      <vt:lpstr>Characteristics of Doubly Linked List</vt:lpstr>
      <vt:lpstr>Advantages and disadvantages of DLL</vt:lpstr>
      <vt:lpstr>Applications of DLL</vt:lpstr>
      <vt:lpstr>Insert at beginning</vt:lpstr>
      <vt:lpstr>Insert at end</vt:lpstr>
      <vt:lpstr>Insert at random position</vt:lpstr>
      <vt:lpstr>Delete from beginning</vt:lpstr>
      <vt:lpstr>Delete from end</vt:lpstr>
      <vt:lpstr>Delete from any position</vt:lpstr>
      <vt:lpstr>Search for an element</vt:lpstr>
      <vt:lpstr>Display all elements</vt:lpstr>
      <vt:lpstr>Stack</vt:lpstr>
      <vt:lpstr>Stack</vt:lpstr>
      <vt:lpstr>Applications of Stack</vt:lpstr>
      <vt:lpstr>Basic Stack Operations</vt:lpstr>
      <vt:lpstr>Push/ Insertion</vt:lpstr>
      <vt:lpstr>Pop/ Deletion</vt:lpstr>
      <vt:lpstr>Peek</vt:lpstr>
      <vt:lpstr>Display/ Traversal</vt:lpstr>
      <vt:lpstr>Stack using Linked List</vt:lpstr>
      <vt:lpstr>Expression</vt:lpstr>
      <vt:lpstr>Types of Expression Notations</vt:lpstr>
      <vt:lpstr>Infix to postfix conversion</vt:lpstr>
      <vt:lpstr>Infix to postfix conversion</vt:lpstr>
      <vt:lpstr>Infix to postfix conversion</vt:lpstr>
      <vt:lpstr>Infix to postfix conversion</vt:lpstr>
      <vt:lpstr>Postfix Evaluation</vt:lpstr>
      <vt:lpstr>Postfix Evaluation</vt:lpstr>
      <vt:lpstr>Tower of Hanoi</vt:lpstr>
      <vt:lpstr>Merge Sort</vt:lpstr>
      <vt:lpstr>Merge sort</vt:lpstr>
      <vt:lpstr>Queue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Priyanka M</cp:lastModifiedBy>
  <cp:revision>320</cp:revision>
  <dcterms:created xsi:type="dcterms:W3CDTF">2025-07-18T12:49:45Z</dcterms:created>
  <dcterms:modified xsi:type="dcterms:W3CDTF">2025-11-05T07:45:19Z</dcterms:modified>
</cp:coreProperties>
</file>

<file path=docProps/thumbnail.jpeg>
</file>